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8" r:id="rId3"/>
    <p:sldId id="257" r:id="rId4"/>
    <p:sldId id="268" r:id="rId5"/>
    <p:sldId id="276" r:id="rId6"/>
    <p:sldId id="259" r:id="rId7"/>
    <p:sldId id="260" r:id="rId8"/>
    <p:sldId id="261" r:id="rId9"/>
    <p:sldId id="263" r:id="rId10"/>
    <p:sldId id="295" r:id="rId11"/>
    <p:sldId id="264" r:id="rId12"/>
    <p:sldId id="294" r:id="rId13"/>
    <p:sldId id="265" r:id="rId14"/>
    <p:sldId id="266" r:id="rId15"/>
    <p:sldId id="283" r:id="rId16"/>
    <p:sldId id="284" r:id="rId17"/>
    <p:sldId id="285" r:id="rId18"/>
    <p:sldId id="286" r:id="rId19"/>
    <p:sldId id="287" r:id="rId20"/>
    <p:sldId id="288" r:id="rId21"/>
    <p:sldId id="289" r:id="rId22"/>
    <p:sldId id="290" r:id="rId23"/>
    <p:sldId id="291" r:id="rId24"/>
    <p:sldId id="292" r:id="rId25"/>
    <p:sldId id="29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0" y="-90"/>
      </p:cViewPr>
      <p:guideLst>
        <p:guide orient="horz" pos="2160"/>
        <p:guide pos="2880"/>
      </p:guideLst>
    </p:cSldViewPr>
  </p:slideViewPr>
  <p:notesTextViewPr>
    <p:cViewPr>
      <p:scale>
        <a:sx n="1" d="1"/>
        <a:sy n="1" d="1"/>
      </p:scale>
      <p:origin x="0" y="0"/>
    </p:cViewPr>
  </p:notesTextViewPr>
  <p:sorterViewPr>
    <p:cViewPr>
      <p:scale>
        <a:sx n="100" d="100"/>
        <a:sy n="100" d="100"/>
      </p:scale>
      <p:origin x="0" y="54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7A4B77-0EBC-451F-A49C-A2A011109F30}"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7A4B77-0EBC-451F-A49C-A2A011109F30}"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7A4B77-0EBC-451F-A49C-A2A011109F30}"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7A4B77-0EBC-451F-A49C-A2A011109F30}"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CF7A4B77-0EBC-451F-A49C-A2A011109F30}"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7A4B77-0EBC-451F-A49C-A2A011109F30}" type="datetimeFigureOut">
              <a:rPr lang="en-US" smtClean="0"/>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5A445-C976-48C3-AD64-DCB3BCBF68E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7A4B77-0EBC-451F-A49C-A2A011109F30}" type="datetimeFigureOut">
              <a:rPr lang="en-US" smtClean="0"/>
              <a:t>3/11/2013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7A4B77-0EBC-451F-A49C-A2A011109F30}" type="datetimeFigureOut">
              <a:rPr lang="en-US" smtClean="0"/>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7A4B77-0EBC-451F-A49C-A2A011109F30}" type="datetimeFigureOut">
              <a:rPr lang="en-US" smtClean="0"/>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CF7A4B77-0EBC-451F-A49C-A2A011109F30}" type="datetimeFigureOut">
              <a:rPr lang="en-US" smtClean="0"/>
              <a:t>3/11/2013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185A445-C976-48C3-AD64-DCB3BCBF68E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7A4B77-0EBC-451F-A49C-A2A011109F30}" type="datetimeFigureOut">
              <a:rPr lang="en-US" smtClean="0"/>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5A445-C976-48C3-AD64-DCB3BCBF68E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CF7A4B77-0EBC-451F-A49C-A2A011109F30}" type="datetimeFigureOut">
              <a:rPr lang="en-US" smtClean="0"/>
              <a:t>3/11/2013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185A445-C976-48C3-AD64-DCB3BCBF68E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nr@nred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lstStyle/>
          <a:p>
            <a:r>
              <a:rPr lang="en-US" dirty="0" smtClean="0"/>
              <a:t>Work-Based/Project-Based </a:t>
            </a:r>
            <a:r>
              <a:rPr lang="en-US" dirty="0" smtClean="0"/>
              <a:t>Learning</a:t>
            </a:r>
            <a:endParaRPr lang="en-US" dirty="0"/>
          </a:p>
        </p:txBody>
      </p:sp>
      <p:sp>
        <p:nvSpPr>
          <p:cNvPr id="3" name="Subtitle 2"/>
          <p:cNvSpPr>
            <a:spLocks noGrp="1"/>
          </p:cNvSpPr>
          <p:nvPr>
            <p:ph type="subTitle" idx="1"/>
          </p:nvPr>
        </p:nvSpPr>
        <p:spPr>
          <a:xfrm rot="19140000">
            <a:off x="1138248" y="2324061"/>
            <a:ext cx="6511131" cy="329259"/>
          </a:xfrm>
        </p:spPr>
        <p:txBody>
          <a:bodyPr>
            <a:noAutofit/>
          </a:bodyPr>
          <a:lstStyle/>
          <a:p>
            <a:pPr algn="r"/>
            <a:r>
              <a:rPr lang="en-US" sz="1050" b="1" dirty="0" smtClean="0"/>
              <a:t>Nick Rogers</a:t>
            </a:r>
          </a:p>
          <a:p>
            <a:pPr algn="r"/>
            <a:r>
              <a:rPr lang="en-US" sz="1050" b="1" dirty="0" smtClean="0"/>
              <a:t>NREd Consulting, LLC</a:t>
            </a:r>
            <a:endParaRPr lang="en-US" sz="1050" b="1" dirty="0"/>
          </a:p>
        </p:txBody>
      </p:sp>
    </p:spTree>
    <p:extLst>
      <p:ext uri="{BB962C8B-B14F-4D97-AF65-F5344CB8AC3E}">
        <p14:creationId xmlns:p14="http://schemas.microsoft.com/office/powerpoint/2010/main" val="692556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activities</a:t>
            </a:r>
            <a:endParaRPr lang="en-US" dirty="0"/>
          </a:p>
        </p:txBody>
      </p:sp>
      <p:sp>
        <p:nvSpPr>
          <p:cNvPr id="3" name="Content Placeholder 2"/>
          <p:cNvSpPr>
            <a:spLocks noGrp="1"/>
          </p:cNvSpPr>
          <p:nvPr>
            <p:ph idx="1"/>
          </p:nvPr>
        </p:nvSpPr>
        <p:spPr/>
        <p:txBody>
          <a:bodyPr/>
          <a:lstStyle/>
          <a:p>
            <a:pPr lvl="0">
              <a:buFont typeface="Arial" pitchFamily="34" charset="0"/>
              <a:buChar char="•"/>
            </a:pPr>
            <a:r>
              <a:rPr lang="en-US" sz="2000" dirty="0"/>
              <a:t>Searching for medical information online</a:t>
            </a:r>
          </a:p>
          <a:p>
            <a:pPr lvl="0">
              <a:buFont typeface="Arial" pitchFamily="34" charset="0"/>
              <a:buChar char="•"/>
            </a:pPr>
            <a:r>
              <a:rPr lang="en-US" sz="2000" dirty="0"/>
              <a:t>Ordering a sandwich in a fast food restaurant</a:t>
            </a:r>
          </a:p>
          <a:p>
            <a:pPr lvl="0">
              <a:buFont typeface="Arial" pitchFamily="34" charset="0"/>
              <a:buChar char="•"/>
            </a:pPr>
            <a:r>
              <a:rPr lang="en-US" sz="2000" dirty="0"/>
              <a:t>Giving someone directions</a:t>
            </a:r>
          </a:p>
          <a:p>
            <a:pPr lvl="0">
              <a:buFont typeface="Arial" pitchFamily="34" charset="0"/>
              <a:buChar char="•"/>
            </a:pPr>
            <a:r>
              <a:rPr lang="en-US" sz="2000" dirty="0"/>
              <a:t>Making an appointment</a:t>
            </a:r>
          </a:p>
          <a:p>
            <a:pPr lvl="0">
              <a:buFont typeface="Arial" pitchFamily="34" charset="0"/>
              <a:buChar char="•"/>
            </a:pPr>
            <a:r>
              <a:rPr lang="en-US" sz="2000" dirty="0"/>
              <a:t>Finding the nearest gas station</a:t>
            </a:r>
          </a:p>
          <a:p>
            <a:endParaRPr lang="en-US" dirty="0"/>
          </a:p>
        </p:txBody>
      </p:sp>
      <p:sp>
        <p:nvSpPr>
          <p:cNvPr id="4" name="Title 1"/>
          <p:cNvSpPr txBox="1">
            <a:spLocks/>
          </p:cNvSpPr>
          <p:nvPr/>
        </p:nvSpPr>
        <p:spPr>
          <a:xfrm>
            <a:off x="914400" y="3489960"/>
            <a:ext cx="7520940" cy="11582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r>
              <a:rPr lang="en-US" dirty="0" smtClean="0"/>
              <a:t>Pick one and break into </a:t>
            </a:r>
            <a:r>
              <a:rPr lang="en-US" dirty="0" err="1" smtClean="0"/>
              <a:t>taskS</a:t>
            </a:r>
            <a:r>
              <a:rPr lang="en-US" dirty="0" smtClean="0"/>
              <a:t>.</a:t>
            </a:r>
          </a:p>
          <a:p>
            <a:r>
              <a:rPr lang="en-US" dirty="0" smtClean="0"/>
              <a:t>Then align to scan</a:t>
            </a:r>
            <a:r>
              <a:rPr lang="en-US" dirty="0" smtClean="0"/>
              <a:t>s.</a:t>
            </a:r>
            <a:endParaRPr lang="en-US" dirty="0"/>
          </a:p>
        </p:txBody>
      </p:sp>
    </p:spTree>
    <p:extLst>
      <p:ext uri="{BB962C8B-B14F-4D97-AF65-F5344CB8AC3E}">
        <p14:creationId xmlns:p14="http://schemas.microsoft.com/office/powerpoint/2010/main" val="1819635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133600"/>
            <a:ext cx="7520940" cy="548640"/>
          </a:xfrm>
        </p:spPr>
        <p:txBody>
          <a:bodyPr/>
          <a:lstStyle/>
          <a:p>
            <a:r>
              <a:rPr lang="en-US" dirty="0" smtClean="0"/>
              <a:t>Check off scans on scans checklist</a:t>
            </a:r>
            <a:endParaRPr lang="en-US" dirty="0"/>
          </a:p>
        </p:txBody>
      </p:sp>
    </p:spTree>
    <p:extLst>
      <p:ext uri="{BB962C8B-B14F-4D97-AF65-F5344CB8AC3E}">
        <p14:creationId xmlns:p14="http://schemas.microsoft.com/office/powerpoint/2010/main" val="1292133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205163" y="947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6513573"/>
              </p:ext>
            </p:extLst>
          </p:nvPr>
        </p:nvGraphicFramePr>
        <p:xfrm>
          <a:off x="2133598" y="76217"/>
          <a:ext cx="5410201" cy="6553198"/>
        </p:xfrm>
        <a:graphic>
          <a:graphicData uri="http://schemas.openxmlformats.org/drawingml/2006/table">
            <a:tbl>
              <a:tblPr firstRow="1" firstCol="1" bandRow="1">
                <a:tableStyleId>{5C22544A-7EE6-4342-B048-85BDC9FD1C3A}</a:tableStyleId>
              </a:tblPr>
              <a:tblGrid>
                <a:gridCol w="363101"/>
                <a:gridCol w="2178604"/>
                <a:gridCol w="544651"/>
                <a:gridCol w="544651"/>
                <a:gridCol w="677410"/>
                <a:gridCol w="557133"/>
                <a:gridCol w="544651"/>
              </a:tblGrid>
              <a:tr h="256989">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FOUNDATION SKILLS</a:t>
                      </a:r>
                      <a:endParaRPr lang="en-US" sz="500">
                        <a:effectLst/>
                        <a:latin typeface="Times New Roman"/>
                        <a:ea typeface="Times New Roman"/>
                      </a:endParaRPr>
                    </a:p>
                  </a:txBody>
                  <a:tcPr marL="31194" marR="31194" marT="0" marB="0" anchor="b"/>
                </a:tc>
                <a:tc>
                  <a:txBody>
                    <a:bodyPr/>
                    <a:lstStyle/>
                    <a:p>
                      <a:pPr marL="0" marR="0" algn="ctr">
                        <a:spcBef>
                          <a:spcPts val="0"/>
                        </a:spcBef>
                        <a:spcAft>
                          <a:spcPts val="0"/>
                        </a:spcAft>
                      </a:pPr>
                      <a:r>
                        <a:rPr lang="en-US" sz="500">
                          <a:effectLst/>
                        </a:rPr>
                        <a:t>Monday</a:t>
                      </a:r>
                      <a:endParaRPr lang="en-US" sz="500">
                        <a:effectLst/>
                        <a:latin typeface="Times New Roman"/>
                        <a:ea typeface="Times New Roman"/>
                      </a:endParaRPr>
                    </a:p>
                  </a:txBody>
                  <a:tcPr marL="31194" marR="31194" marT="0" marB="0" anchor="b"/>
                </a:tc>
                <a:tc>
                  <a:txBody>
                    <a:bodyPr/>
                    <a:lstStyle/>
                    <a:p>
                      <a:pPr marL="0" marR="0" algn="ctr">
                        <a:spcBef>
                          <a:spcPts val="0"/>
                        </a:spcBef>
                        <a:spcAft>
                          <a:spcPts val="0"/>
                        </a:spcAft>
                      </a:pPr>
                      <a:r>
                        <a:rPr lang="en-US" sz="500">
                          <a:effectLst/>
                        </a:rPr>
                        <a:t>Tuesday</a:t>
                      </a:r>
                      <a:endParaRPr lang="en-US" sz="500">
                        <a:effectLst/>
                        <a:latin typeface="Times New Roman"/>
                        <a:ea typeface="Times New Roman"/>
                      </a:endParaRPr>
                    </a:p>
                  </a:txBody>
                  <a:tcPr marL="31194" marR="31194" marT="0" marB="0" anchor="b"/>
                </a:tc>
                <a:tc>
                  <a:txBody>
                    <a:bodyPr/>
                    <a:lstStyle/>
                    <a:p>
                      <a:pPr marL="0" marR="0" algn="ctr">
                        <a:spcBef>
                          <a:spcPts val="0"/>
                        </a:spcBef>
                        <a:spcAft>
                          <a:spcPts val="0"/>
                        </a:spcAft>
                      </a:pPr>
                      <a:r>
                        <a:rPr lang="en-US" sz="500">
                          <a:effectLst/>
                        </a:rPr>
                        <a:t>Wednesday</a:t>
                      </a:r>
                      <a:endParaRPr lang="en-US" sz="500">
                        <a:effectLst/>
                        <a:latin typeface="Times New Roman"/>
                        <a:ea typeface="Times New Roman"/>
                      </a:endParaRPr>
                    </a:p>
                  </a:txBody>
                  <a:tcPr marL="31194" marR="31194" marT="0" marB="0" anchor="b"/>
                </a:tc>
                <a:tc>
                  <a:txBody>
                    <a:bodyPr/>
                    <a:lstStyle/>
                    <a:p>
                      <a:pPr marL="0" marR="0" algn="ctr">
                        <a:spcBef>
                          <a:spcPts val="0"/>
                        </a:spcBef>
                        <a:spcAft>
                          <a:spcPts val="0"/>
                        </a:spcAft>
                      </a:pPr>
                      <a:r>
                        <a:rPr lang="en-US" sz="500">
                          <a:effectLst/>
                        </a:rPr>
                        <a:t>Thursday</a:t>
                      </a:r>
                      <a:endParaRPr lang="en-US" sz="500">
                        <a:effectLst/>
                        <a:latin typeface="Times New Roman"/>
                        <a:ea typeface="Times New Roman"/>
                      </a:endParaRPr>
                    </a:p>
                  </a:txBody>
                  <a:tcPr marL="31194" marR="31194" marT="0" marB="0" anchor="b"/>
                </a:tc>
                <a:tc>
                  <a:txBody>
                    <a:bodyPr/>
                    <a:lstStyle/>
                    <a:p>
                      <a:pPr marL="0" marR="0" algn="ctr">
                        <a:spcBef>
                          <a:spcPts val="0"/>
                        </a:spcBef>
                        <a:spcAft>
                          <a:spcPts val="0"/>
                        </a:spcAft>
                      </a:pPr>
                      <a:r>
                        <a:rPr lang="en-US" sz="500">
                          <a:effectLst/>
                        </a:rPr>
                        <a:t>Friday</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Basic Skills: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Reading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Writing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Arithmetic/Mathematics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Listening</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Speaking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Thinking Skills: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Creative Thinking</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Decision Making</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Problem Solving</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Seeing Things in the Mind’s Eye</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Knowing How to Learn</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Reasoning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Personal Qualities: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Responsibility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Self-Esteem</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Sociability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Self-Management</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Integrity/Honesty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COMPETENCIES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Resources: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Time</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Money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Material and Facilities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Human Resources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Interpersonal: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Participates as a Member of a Team</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Teaches Others New Skills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Serves Clients/Customers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Exercises Leadership</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Negotiates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Works with Diversity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Information:</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Acquires and Evaluates Information</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Organizes and Maintains Information</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256989">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Interprets and Communicates Information</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256989">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Uses Computers to Process Information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Systems:</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Understands Systems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Monitors and Corrects Performance</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Improves or Designs Systems</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gridSpan="2">
                  <a:txBody>
                    <a:bodyPr/>
                    <a:lstStyle/>
                    <a:p>
                      <a:pPr marL="0" marR="0">
                        <a:spcBef>
                          <a:spcPts val="0"/>
                        </a:spcBef>
                        <a:spcAft>
                          <a:spcPts val="0"/>
                        </a:spcAft>
                      </a:pPr>
                      <a:r>
                        <a:rPr lang="en-US" sz="500">
                          <a:effectLst/>
                        </a:rPr>
                        <a:t>Technology: </a:t>
                      </a:r>
                      <a:endParaRPr lang="en-US" sz="500">
                        <a:effectLst/>
                        <a:latin typeface="Times New Roman"/>
                        <a:ea typeface="Times New Roman"/>
                      </a:endParaRPr>
                    </a:p>
                  </a:txBody>
                  <a:tcPr marL="31194" marR="31194" marT="0" marB="0" anchor="b"/>
                </a:tc>
                <a:tc hMerge="1">
                  <a:txBody>
                    <a:bodyPr/>
                    <a:lstStyle/>
                    <a:p>
                      <a:endParaRPr lang="en-US"/>
                    </a:p>
                  </a:txBody>
                  <a:tcPr/>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Selects Technology</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128494">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Applies Technology to Task</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r>
              <a:tr h="256989">
                <a:tc>
                  <a:txBody>
                    <a:bodyPr/>
                    <a:lstStyle/>
                    <a:p>
                      <a:endParaRPr lang="en-US" sz="500">
                        <a:effectLst/>
                        <a:latin typeface="Times New Roman"/>
                      </a:endParaRPr>
                    </a:p>
                  </a:txBody>
                  <a:tcPr marL="31194" marR="31194" marT="0" marB="0" anchor="b"/>
                </a:tc>
                <a:tc>
                  <a:txBody>
                    <a:bodyPr/>
                    <a:lstStyle/>
                    <a:p>
                      <a:pPr marL="0" marR="0">
                        <a:spcBef>
                          <a:spcPts val="0"/>
                        </a:spcBef>
                        <a:spcAft>
                          <a:spcPts val="0"/>
                        </a:spcAft>
                      </a:pPr>
                      <a:r>
                        <a:rPr lang="en-US" sz="500">
                          <a:effectLst/>
                        </a:rPr>
                        <a:t>Maintains and Troubleshoots Equipment</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a:effectLst/>
                        </a:rPr>
                        <a:t> </a:t>
                      </a:r>
                      <a:endParaRPr lang="en-US" sz="500">
                        <a:effectLst/>
                        <a:latin typeface="Times New Roman"/>
                        <a:ea typeface="Times New Roman"/>
                      </a:endParaRPr>
                    </a:p>
                  </a:txBody>
                  <a:tcPr marL="31194" marR="31194" marT="0" marB="0" anchor="b"/>
                </a:tc>
                <a:tc>
                  <a:txBody>
                    <a:bodyPr/>
                    <a:lstStyle/>
                    <a:p>
                      <a:pPr marL="0" marR="0">
                        <a:spcBef>
                          <a:spcPts val="0"/>
                        </a:spcBef>
                        <a:spcAft>
                          <a:spcPts val="0"/>
                        </a:spcAft>
                      </a:pPr>
                      <a:r>
                        <a:rPr lang="en-US" sz="500" dirty="0">
                          <a:effectLst/>
                        </a:rPr>
                        <a:t> </a:t>
                      </a:r>
                      <a:endParaRPr lang="en-US" sz="500" dirty="0">
                        <a:effectLst/>
                        <a:latin typeface="Times New Roman"/>
                        <a:ea typeface="Times New Roman"/>
                      </a:endParaRPr>
                    </a:p>
                  </a:txBody>
                  <a:tcPr marL="31194" marR="31194" marT="0" marB="0" anchor="b"/>
                </a:tc>
              </a:tr>
            </a:tbl>
          </a:graphicData>
        </a:graphic>
      </p:graphicFrame>
      <p:sp>
        <p:nvSpPr>
          <p:cNvPr id="8" name="Rectangle 2"/>
          <p:cNvSpPr>
            <a:spLocks noChangeArrowheads="1"/>
          </p:cNvSpPr>
          <p:nvPr/>
        </p:nvSpPr>
        <p:spPr bwMode="auto">
          <a:xfrm>
            <a:off x="3205163" y="947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1995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sz="2000" dirty="0" smtClean="0"/>
              <a:t>Identify SCANS not practiced</a:t>
            </a:r>
          </a:p>
          <a:p>
            <a:pPr>
              <a:buFont typeface="Arial" pitchFamily="34" charset="0"/>
              <a:buChar char="•"/>
            </a:pPr>
            <a:r>
              <a:rPr lang="en-US" sz="2000" dirty="0" smtClean="0"/>
              <a:t>Design tasks and activities which will incorporate unpracticed SCANS</a:t>
            </a:r>
          </a:p>
          <a:p>
            <a:pPr>
              <a:buFont typeface="Arial" pitchFamily="34" charset="0"/>
              <a:buChar char="•"/>
            </a:pPr>
            <a:r>
              <a:rPr lang="en-US" sz="2000" dirty="0" smtClean="0"/>
              <a:t>If students are struggling with a particular SCANS skill or competency</a:t>
            </a:r>
          </a:p>
          <a:p>
            <a:pPr>
              <a:buFont typeface="Arial" pitchFamily="34" charset="0"/>
              <a:buChar char="•"/>
            </a:pPr>
            <a:r>
              <a:rPr lang="en-US" sz="2000" dirty="0" smtClean="0"/>
              <a:t>Design another </a:t>
            </a:r>
            <a:r>
              <a:rPr lang="en-US" sz="2000" dirty="0" err="1" smtClean="0"/>
              <a:t>activitey</a:t>
            </a:r>
            <a:r>
              <a:rPr lang="en-US" sz="2000" dirty="0" smtClean="0"/>
              <a:t> with tasks which include those  SCANS</a:t>
            </a:r>
          </a:p>
          <a:p>
            <a:pPr>
              <a:buFont typeface="Arial" pitchFamily="34" charset="0"/>
              <a:buChar char="•"/>
            </a:pPr>
            <a:r>
              <a:rPr lang="en-US" sz="2000" dirty="0" smtClean="0"/>
              <a:t>Do a “pull-out” and do a stand-alone task with those SCANS.</a:t>
            </a:r>
          </a:p>
          <a:p>
            <a:endParaRPr lang="en-US" sz="2000" dirty="0"/>
          </a:p>
        </p:txBody>
      </p:sp>
    </p:spTree>
    <p:extLst>
      <p:ext uri="{BB962C8B-B14F-4D97-AF65-F5344CB8AC3E}">
        <p14:creationId xmlns:p14="http://schemas.microsoft.com/office/powerpoint/2010/main" val="2336318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a:bodyPr>
          <a:lstStyle/>
          <a:p>
            <a:r>
              <a:rPr lang="en-US" sz="2000" dirty="0" smtClean="0"/>
              <a:t>Students self-assess</a:t>
            </a:r>
          </a:p>
          <a:p>
            <a:pPr lvl="0">
              <a:buFont typeface="Arial" pitchFamily="34" charset="0"/>
              <a:buChar char="•"/>
            </a:pPr>
            <a:r>
              <a:rPr lang="en-US" sz="2000" dirty="0" smtClean="0"/>
              <a:t>Go through checklist</a:t>
            </a:r>
          </a:p>
          <a:p>
            <a:pPr marL="0" lvl="0" indent="0"/>
            <a:r>
              <a:rPr lang="en-US" sz="2000" dirty="0" smtClean="0"/>
              <a:t>Teacher assesses with student</a:t>
            </a:r>
            <a:endParaRPr lang="en-US" sz="2000" dirty="0"/>
          </a:p>
          <a:p>
            <a:pPr lvl="0">
              <a:buFont typeface="Arial" pitchFamily="34" charset="0"/>
              <a:buChar char="•"/>
            </a:pPr>
            <a:r>
              <a:rPr lang="en-US" sz="2000" dirty="0" smtClean="0"/>
              <a:t>What observed</a:t>
            </a:r>
          </a:p>
          <a:p>
            <a:pPr marL="0" lvl="0" indent="0"/>
            <a:r>
              <a:rPr lang="en-US" sz="2000" dirty="0" smtClean="0"/>
              <a:t>Both discuss which SCANS need to be practiced and reinforced</a:t>
            </a:r>
          </a:p>
          <a:p>
            <a:endParaRPr lang="en-US" sz="2000" dirty="0"/>
          </a:p>
        </p:txBody>
      </p:sp>
    </p:spTree>
    <p:extLst>
      <p:ext uri="{BB962C8B-B14F-4D97-AF65-F5344CB8AC3E}">
        <p14:creationId xmlns:p14="http://schemas.microsoft.com/office/powerpoint/2010/main" val="3337444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0"/>
            <a:ext cx="5334000" cy="6225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0849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0"/>
            <a:ext cx="5871932"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3951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09800" y="-22465"/>
            <a:ext cx="5234118" cy="6423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3437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10592"/>
            <a:ext cx="5294863" cy="6747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7358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53440"/>
          </a:xfrm>
        </p:spPr>
        <p:txBody>
          <a:bodyPr/>
          <a:lstStyle/>
          <a:p>
            <a:r>
              <a:rPr lang="en-US" dirty="0"/>
              <a:t>A Review of Research on Project-Based Learning by John W. Thomas</a:t>
            </a:r>
            <a:br>
              <a:rPr lang="en-US" dirty="0"/>
            </a:br>
            <a:endParaRPr lang="en-US" dirty="0"/>
          </a:p>
        </p:txBody>
      </p:sp>
      <p:sp>
        <p:nvSpPr>
          <p:cNvPr id="3" name="Content Placeholder 2"/>
          <p:cNvSpPr>
            <a:spLocks noGrp="1"/>
          </p:cNvSpPr>
          <p:nvPr>
            <p:ph idx="1"/>
          </p:nvPr>
        </p:nvSpPr>
        <p:spPr/>
        <p:txBody>
          <a:bodyPr>
            <a:normAutofit/>
          </a:bodyPr>
          <a:lstStyle/>
          <a:p>
            <a:r>
              <a:rPr lang="en-US" dirty="0"/>
              <a:t> </a:t>
            </a:r>
          </a:p>
          <a:p>
            <a:r>
              <a:rPr lang="en-US" sz="2400" dirty="0"/>
              <a:t>The five criteria </a:t>
            </a:r>
            <a:r>
              <a:rPr lang="en-US" sz="2400" dirty="0" smtClean="0"/>
              <a:t>are:</a:t>
            </a:r>
          </a:p>
          <a:p>
            <a:pPr>
              <a:buFont typeface="Arial" pitchFamily="34" charset="0"/>
              <a:buChar char="•"/>
            </a:pPr>
            <a:r>
              <a:rPr lang="en-US" sz="2400" dirty="0" smtClean="0"/>
              <a:t>Centrality</a:t>
            </a:r>
          </a:p>
          <a:p>
            <a:pPr>
              <a:buFont typeface="Arial" pitchFamily="34" charset="0"/>
              <a:buChar char="•"/>
            </a:pPr>
            <a:r>
              <a:rPr lang="en-US" sz="2400" dirty="0"/>
              <a:t>D</a:t>
            </a:r>
            <a:r>
              <a:rPr lang="en-US" sz="2400" dirty="0" smtClean="0"/>
              <a:t>riving </a:t>
            </a:r>
            <a:r>
              <a:rPr lang="en-US" sz="2400" dirty="0" smtClean="0"/>
              <a:t>question</a:t>
            </a:r>
          </a:p>
          <a:p>
            <a:pPr>
              <a:buFont typeface="Arial" pitchFamily="34" charset="0"/>
              <a:buChar char="•"/>
            </a:pPr>
            <a:r>
              <a:rPr lang="en-US" sz="2400" dirty="0"/>
              <a:t>C</a:t>
            </a:r>
            <a:r>
              <a:rPr lang="en-US" sz="2400" dirty="0" smtClean="0"/>
              <a:t>onstructive </a:t>
            </a:r>
            <a:r>
              <a:rPr lang="en-US" sz="2400" dirty="0" smtClean="0"/>
              <a:t>investigations</a:t>
            </a:r>
          </a:p>
          <a:p>
            <a:pPr>
              <a:buFont typeface="Arial" pitchFamily="34" charset="0"/>
              <a:buChar char="•"/>
            </a:pPr>
            <a:r>
              <a:rPr lang="en-US" sz="2400" dirty="0" smtClean="0"/>
              <a:t>Autonomy</a:t>
            </a:r>
          </a:p>
          <a:p>
            <a:pPr>
              <a:buFont typeface="Arial" pitchFamily="34" charset="0"/>
              <a:buChar char="•"/>
            </a:pPr>
            <a:r>
              <a:rPr lang="en-US" sz="2400" dirty="0"/>
              <a:t>R</a:t>
            </a:r>
            <a:r>
              <a:rPr lang="en-US" sz="2400" dirty="0" smtClean="0"/>
              <a:t>ealism</a:t>
            </a:r>
            <a:endParaRPr lang="en-US" sz="2400" dirty="0"/>
          </a:p>
          <a:p>
            <a:r>
              <a:rPr lang="en-US" dirty="0"/>
              <a:t> </a:t>
            </a:r>
          </a:p>
        </p:txBody>
      </p:sp>
    </p:spTree>
    <p:extLst>
      <p:ext uri="{BB962C8B-B14F-4D97-AF65-F5344CB8AC3E}">
        <p14:creationId xmlns:p14="http://schemas.microsoft.com/office/powerpoint/2010/main" val="1175113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BL </a:t>
            </a:r>
            <a:r>
              <a:rPr lang="en-US" dirty="0" smtClean="0"/>
              <a:t>/ </a:t>
            </a:r>
            <a:r>
              <a:rPr lang="en-US" dirty="0" smtClean="0"/>
              <a:t>PBL</a:t>
            </a:r>
            <a:endParaRPr lang="en-US" dirty="0"/>
          </a:p>
        </p:txBody>
      </p:sp>
      <p:sp>
        <p:nvSpPr>
          <p:cNvPr id="3" name="Content Placeholder 2"/>
          <p:cNvSpPr>
            <a:spLocks noGrp="1"/>
          </p:cNvSpPr>
          <p:nvPr>
            <p:ph idx="1"/>
          </p:nvPr>
        </p:nvSpPr>
        <p:spPr/>
        <p:txBody>
          <a:bodyPr>
            <a:normAutofit/>
          </a:bodyPr>
          <a:lstStyle/>
          <a:p>
            <a:pPr lvl="0"/>
            <a:endParaRPr lang="en-US" sz="2400" dirty="0" smtClean="0"/>
          </a:p>
          <a:p>
            <a:pPr lvl="0"/>
            <a:r>
              <a:rPr lang="en-US" sz="3600" dirty="0" smtClean="0"/>
              <a:t>What </a:t>
            </a:r>
            <a:r>
              <a:rPr lang="en-US" sz="3600" dirty="0"/>
              <a:t>does that mean to you?</a:t>
            </a:r>
          </a:p>
          <a:p>
            <a:pPr marL="0" indent="0">
              <a:buNone/>
            </a:pPr>
            <a:endParaRPr lang="en-US" sz="3600" dirty="0"/>
          </a:p>
        </p:txBody>
      </p:sp>
    </p:spTree>
    <p:extLst>
      <p:ext uri="{BB962C8B-B14F-4D97-AF65-F5344CB8AC3E}">
        <p14:creationId xmlns:p14="http://schemas.microsoft.com/office/powerpoint/2010/main" val="6152292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520940" cy="548640"/>
          </a:xfrm>
        </p:spPr>
        <p:txBody>
          <a:bodyPr/>
          <a:lstStyle/>
          <a:p>
            <a:r>
              <a:rPr lang="en-US" sz="2000" i="1" dirty="0"/>
              <a:t>PBL projects are central, not peripheral to the curriculum</a:t>
            </a:r>
            <a:r>
              <a:rPr lang="en-US" sz="2000" dirty="0"/>
              <a:t>.</a:t>
            </a:r>
          </a:p>
        </p:txBody>
      </p:sp>
      <p:sp>
        <p:nvSpPr>
          <p:cNvPr id="3" name="Content Placeholder 2"/>
          <p:cNvSpPr>
            <a:spLocks noGrp="1"/>
          </p:cNvSpPr>
          <p:nvPr>
            <p:ph idx="1"/>
          </p:nvPr>
        </p:nvSpPr>
        <p:spPr/>
        <p:txBody>
          <a:bodyPr>
            <a:normAutofit/>
          </a:bodyPr>
          <a:lstStyle/>
          <a:p>
            <a:pPr lvl="0"/>
            <a:r>
              <a:rPr lang="en-US" sz="2000" dirty="0" smtClean="0"/>
              <a:t>First</a:t>
            </a:r>
            <a:r>
              <a:rPr lang="en-US" sz="2000" dirty="0"/>
              <a:t>, according to this defined </a:t>
            </a:r>
            <a:r>
              <a:rPr lang="en-US" sz="2000" dirty="0" smtClean="0"/>
              <a:t>feature, projects </a:t>
            </a:r>
            <a:r>
              <a:rPr lang="en-US" sz="2000" u="sng" dirty="0"/>
              <a:t>are </a:t>
            </a:r>
            <a:r>
              <a:rPr lang="en-US" sz="2000" dirty="0"/>
              <a:t>the curriculum. In PBL, the project is the central teaching strategy; students encounter and learn the central concepts of the discipline via the project. </a:t>
            </a:r>
            <a:endParaRPr lang="en-US" sz="2000" dirty="0" smtClean="0"/>
          </a:p>
          <a:p>
            <a:pPr lvl="0"/>
            <a:r>
              <a:rPr lang="en-US" sz="2000" dirty="0" smtClean="0"/>
              <a:t>Second</a:t>
            </a:r>
            <a:r>
              <a:rPr lang="en-US" sz="2000" dirty="0"/>
              <a:t>, the centrality criterion means that projects in which students learn things that are outside the curriculum ("enrichment" projects) are </a:t>
            </a:r>
            <a:r>
              <a:rPr lang="en-US" sz="2000" dirty="0" smtClean="0"/>
              <a:t>not </a:t>
            </a:r>
            <a:r>
              <a:rPr lang="en-US" sz="2000" dirty="0"/>
              <a:t>examples of PBL, no matter how appealing or engaging.</a:t>
            </a:r>
          </a:p>
        </p:txBody>
      </p:sp>
    </p:spTree>
    <p:extLst>
      <p:ext uri="{BB962C8B-B14F-4D97-AF65-F5344CB8AC3E}">
        <p14:creationId xmlns:p14="http://schemas.microsoft.com/office/powerpoint/2010/main" val="1582955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01040"/>
          </a:xfrm>
        </p:spPr>
        <p:txBody>
          <a:bodyPr/>
          <a:lstStyle/>
          <a:p>
            <a:r>
              <a:rPr lang="en-US" sz="1800" i="1" dirty="0"/>
              <a:t>PBL projects are focused on questions or problems that "drive" students to encounter (and struggle with) the central concepts and principles of a discipline</a:t>
            </a:r>
            <a:r>
              <a:rPr lang="en-US" sz="1800" dirty="0"/>
              <a:t>.</a:t>
            </a:r>
          </a:p>
        </p:txBody>
      </p:sp>
      <p:sp>
        <p:nvSpPr>
          <p:cNvPr id="3" name="Content Placeholder 2"/>
          <p:cNvSpPr>
            <a:spLocks noGrp="1"/>
          </p:cNvSpPr>
          <p:nvPr>
            <p:ph idx="1"/>
          </p:nvPr>
        </p:nvSpPr>
        <p:spPr>
          <a:xfrm>
            <a:off x="838200" y="1295400"/>
            <a:ext cx="7520940" cy="3579849"/>
          </a:xfrm>
        </p:spPr>
        <p:txBody>
          <a:bodyPr/>
          <a:lstStyle/>
          <a:p>
            <a:pPr lvl="0"/>
            <a:r>
              <a:rPr lang="en-US" sz="2000" dirty="0" smtClean="0"/>
              <a:t>This </a:t>
            </a:r>
            <a:r>
              <a:rPr lang="en-US" sz="2000" dirty="0"/>
              <a:t>criterion is a subtle one. The definition of the project (for students) must "be crafted in order to make a connection between activities and the underlying conceptual knowledge that one might hope to foster." </a:t>
            </a:r>
            <a:r>
              <a:rPr lang="en-US" sz="2000" dirty="0" smtClean="0"/>
              <a:t>…(and)…..is </a:t>
            </a:r>
            <a:r>
              <a:rPr lang="en-US" sz="2000" dirty="0"/>
              <a:t>usually done with a "driving question" </a:t>
            </a:r>
            <a:r>
              <a:rPr lang="en-US" sz="2000" dirty="0" smtClean="0"/>
              <a:t>……</a:t>
            </a:r>
          </a:p>
          <a:p>
            <a:pPr lvl="0"/>
            <a:r>
              <a:rPr lang="en-US" sz="2000" dirty="0" smtClean="0"/>
              <a:t>PBL </a:t>
            </a:r>
            <a:r>
              <a:rPr lang="en-US" sz="2000" dirty="0"/>
              <a:t>projects may be built around thematic units or the intersection of topics from two or more disciplines, but </a:t>
            </a:r>
            <a:r>
              <a:rPr lang="en-US" sz="2000" dirty="0" smtClean="0"/>
              <a:t>….the </a:t>
            </a:r>
            <a:r>
              <a:rPr lang="en-US" sz="2000" dirty="0"/>
              <a:t>questions that students pursue, as well as the activities, products, and performances that occupy their time, must be "orchestrated in the service of an important intellectual purpose" </a:t>
            </a:r>
          </a:p>
          <a:p>
            <a:endParaRPr lang="en-US" dirty="0"/>
          </a:p>
        </p:txBody>
      </p:sp>
    </p:spTree>
    <p:extLst>
      <p:ext uri="{BB962C8B-B14F-4D97-AF65-F5344CB8AC3E}">
        <p14:creationId xmlns:p14="http://schemas.microsoft.com/office/powerpoint/2010/main" val="2302920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i="1" dirty="0"/>
              <a:t>Projects involve students in a constructive investigation.</a:t>
            </a:r>
            <a:endParaRPr lang="en-US" sz="2000" dirty="0"/>
          </a:p>
        </p:txBody>
      </p:sp>
      <p:sp>
        <p:nvSpPr>
          <p:cNvPr id="3" name="Content Placeholder 2"/>
          <p:cNvSpPr>
            <a:spLocks noGrp="1"/>
          </p:cNvSpPr>
          <p:nvPr>
            <p:ph idx="1"/>
          </p:nvPr>
        </p:nvSpPr>
        <p:spPr/>
        <p:txBody>
          <a:bodyPr/>
          <a:lstStyle/>
          <a:p>
            <a:pPr lvl="0"/>
            <a:r>
              <a:rPr lang="en-US" sz="2000" dirty="0" smtClean="0"/>
              <a:t>An </a:t>
            </a:r>
            <a:r>
              <a:rPr lang="en-US" sz="2000" dirty="0"/>
              <a:t>investigation is a goal-directed process that involves inquiry, knowledge building, and resolution. Investigations may be design, decision-making, problem-finding, problem-solving, discovery, or model-building processes. </a:t>
            </a:r>
            <a:r>
              <a:rPr lang="en-US" sz="2000" dirty="0" smtClean="0"/>
              <a:t>But….. the </a:t>
            </a:r>
            <a:r>
              <a:rPr lang="en-US" sz="2000" dirty="0"/>
              <a:t>central activities of the project must involve the transformation and construction of </a:t>
            </a:r>
            <a:r>
              <a:rPr lang="en-US" sz="2000" dirty="0" smtClean="0"/>
              <a:t>knowledge (by </a:t>
            </a:r>
            <a:r>
              <a:rPr lang="en-US" sz="2000" dirty="0"/>
              <a:t>definition: new understandings, new skills) on the part of </a:t>
            </a:r>
            <a:r>
              <a:rPr lang="en-US" sz="2000" dirty="0" smtClean="0"/>
              <a:t>students…</a:t>
            </a:r>
          </a:p>
          <a:p>
            <a:endParaRPr lang="en-US" dirty="0"/>
          </a:p>
        </p:txBody>
      </p:sp>
    </p:spTree>
    <p:extLst>
      <p:ext uri="{BB962C8B-B14F-4D97-AF65-F5344CB8AC3E}">
        <p14:creationId xmlns:p14="http://schemas.microsoft.com/office/powerpoint/2010/main" val="2063388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i="1" dirty="0"/>
              <a:t>Projects are student-driven to some significant degree</a:t>
            </a:r>
            <a:r>
              <a:rPr lang="en-US" sz="2000" dirty="0"/>
              <a:t>.</a:t>
            </a:r>
          </a:p>
        </p:txBody>
      </p:sp>
      <p:sp>
        <p:nvSpPr>
          <p:cNvPr id="3" name="Content Placeholder 2"/>
          <p:cNvSpPr>
            <a:spLocks noGrp="1"/>
          </p:cNvSpPr>
          <p:nvPr>
            <p:ph idx="1"/>
          </p:nvPr>
        </p:nvSpPr>
        <p:spPr/>
        <p:txBody>
          <a:bodyPr>
            <a:normAutofit/>
          </a:bodyPr>
          <a:lstStyle/>
          <a:p>
            <a:pPr lvl="0"/>
            <a:r>
              <a:rPr lang="en-US" sz="2000" dirty="0" smtClean="0"/>
              <a:t>PBL </a:t>
            </a:r>
            <a:r>
              <a:rPr lang="en-US" sz="2000" dirty="0"/>
              <a:t>projects are not, in the main, teacher-led, scripted, or packaged. Laboratory exercises and instructional booklets are not examples of PBL, even if they are problem-focused and central to the curriculum. PBL projects do not end up at a predetermined outcome or take predetermined paths. PBL projects incorporate a good deal more student autonomy, choice, unsupervised work time, and responsibility than traditional instruction and traditional projects. </a:t>
            </a:r>
          </a:p>
          <a:p>
            <a:endParaRPr lang="en-US" sz="2000" dirty="0"/>
          </a:p>
        </p:txBody>
      </p:sp>
    </p:spTree>
    <p:extLst>
      <p:ext uri="{BB962C8B-B14F-4D97-AF65-F5344CB8AC3E}">
        <p14:creationId xmlns:p14="http://schemas.microsoft.com/office/powerpoint/2010/main" val="2338134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i="1" dirty="0"/>
              <a:t>Projects are realistic, not school-like</a:t>
            </a:r>
            <a:r>
              <a:rPr lang="en-US" sz="2000" dirty="0"/>
              <a:t>.</a:t>
            </a:r>
          </a:p>
        </p:txBody>
      </p:sp>
      <p:sp>
        <p:nvSpPr>
          <p:cNvPr id="3" name="Content Placeholder 2"/>
          <p:cNvSpPr>
            <a:spLocks noGrp="1"/>
          </p:cNvSpPr>
          <p:nvPr>
            <p:ph idx="1"/>
          </p:nvPr>
        </p:nvSpPr>
        <p:spPr/>
        <p:txBody>
          <a:bodyPr>
            <a:noAutofit/>
          </a:bodyPr>
          <a:lstStyle/>
          <a:p>
            <a:pPr lvl="0"/>
            <a:r>
              <a:rPr lang="en-US" sz="2000" dirty="0" smtClean="0"/>
              <a:t>Projects </a:t>
            </a:r>
            <a:r>
              <a:rPr lang="en-US" sz="2000" dirty="0"/>
              <a:t>embody characteristics that give them a feeling of authenticity to students. These characteristics can include the topic, the tasks, the roles that students play, the context within which the work of the project is carried out, the collaborators who work with students on the project, the products that are produced, the audience for the project's products, or the criteria by which the products or performances are judged. </a:t>
            </a:r>
            <a:endParaRPr lang="en-US" sz="2000" dirty="0" smtClean="0"/>
          </a:p>
          <a:p>
            <a:pPr lvl="0"/>
            <a:r>
              <a:rPr lang="en-US" sz="2000" dirty="0" smtClean="0"/>
              <a:t>Gordon </a:t>
            </a:r>
            <a:r>
              <a:rPr lang="en-US" sz="2000" dirty="0"/>
              <a:t>(1998) makes the distinction between academic challenges, scenario challenges, and real-life challenges. PBL incorporates real-life challenges where the focus is on authentic (not simulated) problems or questions and where solutions have the potential to be implemented. </a:t>
            </a:r>
          </a:p>
          <a:p>
            <a:endParaRPr lang="en-US" sz="2000" dirty="0"/>
          </a:p>
        </p:txBody>
      </p:sp>
    </p:spTree>
    <p:extLst>
      <p:ext uri="{BB962C8B-B14F-4D97-AF65-F5344CB8AC3E}">
        <p14:creationId xmlns:p14="http://schemas.microsoft.com/office/powerpoint/2010/main" val="22859675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304800"/>
            <a:ext cx="8229600" cy="838200"/>
          </a:xfrm>
        </p:spPr>
        <p:txBody>
          <a:bodyPr/>
          <a:lstStyle/>
          <a:p>
            <a:pPr eaLnBrk="1" fontAlgn="auto" hangingPunct="1">
              <a:spcAft>
                <a:spcPts val="0"/>
              </a:spcAft>
              <a:defRPr/>
            </a:pPr>
            <a:r>
              <a:rPr lang="en-US" u="sng" dirty="0" smtClean="0"/>
              <a:t>NREd Consulting, LLC</a:t>
            </a:r>
            <a:endParaRPr lang="en-US" u="sng" dirty="0"/>
          </a:p>
        </p:txBody>
      </p:sp>
      <p:sp>
        <p:nvSpPr>
          <p:cNvPr id="44035" name="Rectangle 3"/>
          <p:cNvSpPr>
            <a:spLocks noGrp="1" noChangeArrowheads="1"/>
          </p:cNvSpPr>
          <p:nvPr>
            <p:ph idx="1"/>
          </p:nvPr>
        </p:nvSpPr>
        <p:spPr>
          <a:xfrm>
            <a:off x="457200" y="1752600"/>
            <a:ext cx="8229600" cy="4800600"/>
          </a:xfrm>
        </p:spPr>
        <p:txBody>
          <a:bodyPr/>
          <a:lstStyle/>
          <a:p>
            <a:pPr algn="ctr" eaLnBrk="1" hangingPunct="1">
              <a:buFont typeface="Wingdings" pitchFamily="2" charset="2"/>
              <a:buNone/>
            </a:pPr>
            <a:r>
              <a:rPr lang="en-US" sz="3600" dirty="0"/>
              <a:t>w</a:t>
            </a:r>
            <a:r>
              <a:rPr lang="en-US" sz="3600" dirty="0" smtClean="0"/>
              <a:t>ebsite</a:t>
            </a:r>
            <a:r>
              <a:rPr lang="en-US" sz="3600" dirty="0" smtClean="0"/>
              <a:t>:</a:t>
            </a:r>
          </a:p>
          <a:p>
            <a:pPr algn="ctr" eaLnBrk="1" hangingPunct="1">
              <a:buFont typeface="Wingdings" pitchFamily="2" charset="2"/>
              <a:buNone/>
            </a:pPr>
            <a:r>
              <a:rPr lang="en-US" sz="3600" dirty="0" smtClean="0"/>
              <a:t>www.nredco.com</a:t>
            </a:r>
          </a:p>
          <a:p>
            <a:pPr algn="ctr" eaLnBrk="1" hangingPunct="1">
              <a:buFont typeface="Wingdings" pitchFamily="2" charset="2"/>
              <a:buNone/>
            </a:pPr>
            <a:r>
              <a:rPr lang="en-US" sz="3600" dirty="0"/>
              <a:t>e</a:t>
            </a:r>
            <a:r>
              <a:rPr lang="en-US" sz="3600" dirty="0" smtClean="0"/>
              <a:t>mail</a:t>
            </a:r>
            <a:r>
              <a:rPr lang="en-US" sz="3600" dirty="0" smtClean="0"/>
              <a:t>:</a:t>
            </a:r>
          </a:p>
          <a:p>
            <a:pPr algn="ctr" eaLnBrk="1" hangingPunct="1">
              <a:buFont typeface="Wingdings" pitchFamily="2" charset="2"/>
              <a:buNone/>
            </a:pPr>
            <a:r>
              <a:rPr lang="en-US" sz="3600" dirty="0" smtClean="0">
                <a:hlinkClick r:id="rId2"/>
              </a:rPr>
              <a:t>nr@nredco.com</a:t>
            </a:r>
            <a:endParaRPr lang="en-US" sz="3600" dirty="0" smtClean="0"/>
          </a:p>
          <a:p>
            <a:pPr algn="ctr" eaLnBrk="1" hangingPunct="1">
              <a:buFont typeface="Wingdings" pitchFamily="2" charset="2"/>
              <a:buNone/>
            </a:pPr>
            <a:endParaRPr lang="en-US" sz="3600" dirty="0" smtClean="0"/>
          </a:p>
          <a:p>
            <a:pPr algn="ctr" eaLnBrk="1" hangingPunct="1">
              <a:buFont typeface="Wingdings" pitchFamily="2" charset="2"/>
              <a:buNone/>
            </a:pPr>
            <a:r>
              <a:rPr lang="en-US" sz="3600" dirty="0" smtClean="0"/>
              <a:t>Telephone number:</a:t>
            </a:r>
          </a:p>
          <a:p>
            <a:pPr algn="ctr" eaLnBrk="1" hangingPunct="1">
              <a:buFont typeface="Wingdings" pitchFamily="2" charset="2"/>
              <a:buNone/>
            </a:pPr>
            <a:r>
              <a:rPr lang="en-US" sz="3600" dirty="0" smtClean="0"/>
              <a:t>760 321-9096</a:t>
            </a:r>
          </a:p>
        </p:txBody>
      </p:sp>
    </p:spTree>
    <p:extLst>
      <p:ext uri="{BB962C8B-B14F-4D97-AF65-F5344CB8AC3E}">
        <p14:creationId xmlns:p14="http://schemas.microsoft.com/office/powerpoint/2010/main" val="267113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a:xfrm>
            <a:off x="838200" y="1371600"/>
            <a:ext cx="7520940" cy="3579849"/>
          </a:xfrm>
        </p:spPr>
        <p:txBody>
          <a:bodyPr>
            <a:normAutofit/>
          </a:bodyPr>
          <a:lstStyle/>
          <a:p>
            <a:pPr marL="0" lvl="0" indent="0" algn="ctr">
              <a:buNone/>
            </a:pPr>
            <a:r>
              <a:rPr lang="en-US" sz="2800" dirty="0" smtClean="0"/>
              <a:t>What </a:t>
            </a:r>
            <a:r>
              <a:rPr lang="en-US" sz="2800" dirty="0"/>
              <a:t>work requires of schools.  </a:t>
            </a:r>
            <a:endParaRPr lang="en-US" sz="2800" dirty="0" smtClean="0"/>
          </a:p>
          <a:p>
            <a:pPr marL="0" lvl="0" indent="0" algn="ctr">
              <a:buNone/>
            </a:pPr>
            <a:r>
              <a:rPr lang="en-US" sz="2800" dirty="0" smtClean="0"/>
              <a:t>A </a:t>
            </a:r>
            <a:r>
              <a:rPr lang="en-US" sz="2800" dirty="0"/>
              <a:t>SCANS report for America </a:t>
            </a:r>
            <a:r>
              <a:rPr lang="en-US" sz="2800" dirty="0" smtClean="0"/>
              <a:t>2000</a:t>
            </a:r>
          </a:p>
        </p:txBody>
      </p:sp>
    </p:spTree>
    <p:extLst>
      <p:ext uri="{BB962C8B-B14F-4D97-AF65-F5344CB8AC3E}">
        <p14:creationId xmlns:p14="http://schemas.microsoft.com/office/powerpoint/2010/main" val="3528519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scans?	</a:t>
            </a:r>
            <a:endParaRPr lang="en-US" dirty="0"/>
          </a:p>
        </p:txBody>
      </p:sp>
      <p:sp>
        <p:nvSpPr>
          <p:cNvPr id="3" name="Content Placeholder 2"/>
          <p:cNvSpPr>
            <a:spLocks noGrp="1"/>
          </p:cNvSpPr>
          <p:nvPr>
            <p:ph idx="1"/>
          </p:nvPr>
        </p:nvSpPr>
        <p:spPr>
          <a:xfrm>
            <a:off x="838200" y="1447800"/>
            <a:ext cx="7520940" cy="4038600"/>
          </a:xfrm>
        </p:spPr>
        <p:txBody>
          <a:bodyPr>
            <a:normAutofit/>
          </a:bodyPr>
          <a:lstStyle/>
          <a:p>
            <a:pPr marL="0" lvl="0" indent="0">
              <a:buNone/>
            </a:pPr>
            <a:r>
              <a:rPr lang="en-US" sz="2400" dirty="0" smtClean="0"/>
              <a:t>Three-part Foundation</a:t>
            </a:r>
          </a:p>
          <a:p>
            <a:pPr marL="285750" lvl="0" indent="-285750">
              <a:buFont typeface="Arial" pitchFamily="34" charset="0"/>
              <a:buChar char="•"/>
            </a:pPr>
            <a:r>
              <a:rPr lang="en-US" sz="2400" dirty="0" smtClean="0"/>
              <a:t>Basic Skills</a:t>
            </a:r>
          </a:p>
          <a:p>
            <a:pPr marL="285750" lvl="0" indent="-285750">
              <a:buFont typeface="Arial" pitchFamily="34" charset="0"/>
              <a:buChar char="•"/>
            </a:pPr>
            <a:r>
              <a:rPr lang="en-US" sz="2400" dirty="0" smtClean="0"/>
              <a:t>Thinking Skills</a:t>
            </a:r>
          </a:p>
          <a:p>
            <a:pPr marL="285750" lvl="0" indent="-285750">
              <a:buFont typeface="Arial" pitchFamily="34" charset="0"/>
              <a:buChar char="•"/>
            </a:pPr>
            <a:r>
              <a:rPr lang="en-US" sz="2400" dirty="0" smtClean="0"/>
              <a:t>Personal </a:t>
            </a:r>
            <a:r>
              <a:rPr lang="en-US" sz="2400" dirty="0" smtClean="0"/>
              <a:t>Qualities</a:t>
            </a:r>
            <a:endParaRPr lang="en-US" sz="2400" dirty="0" smtClean="0"/>
          </a:p>
        </p:txBody>
      </p:sp>
    </p:spTree>
    <p:extLst>
      <p:ext uri="{BB962C8B-B14F-4D97-AF65-F5344CB8AC3E}">
        <p14:creationId xmlns:p14="http://schemas.microsoft.com/office/powerpoint/2010/main" val="269116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scans?	</a:t>
            </a:r>
            <a:endParaRPr lang="en-US" dirty="0"/>
          </a:p>
        </p:txBody>
      </p:sp>
      <p:sp>
        <p:nvSpPr>
          <p:cNvPr id="3" name="Content Placeholder 2"/>
          <p:cNvSpPr>
            <a:spLocks noGrp="1"/>
          </p:cNvSpPr>
          <p:nvPr>
            <p:ph idx="1"/>
          </p:nvPr>
        </p:nvSpPr>
        <p:spPr>
          <a:xfrm>
            <a:off x="822960" y="914400"/>
            <a:ext cx="7520940" cy="4038600"/>
          </a:xfrm>
        </p:spPr>
        <p:txBody>
          <a:bodyPr>
            <a:normAutofit/>
          </a:bodyPr>
          <a:lstStyle/>
          <a:p>
            <a:pPr marL="0" lvl="0" indent="0">
              <a:buNone/>
            </a:pPr>
            <a:endParaRPr lang="en-US" sz="2400" dirty="0" smtClean="0"/>
          </a:p>
          <a:p>
            <a:pPr marL="0" lvl="0" indent="0">
              <a:buNone/>
            </a:pPr>
            <a:r>
              <a:rPr lang="en-US" sz="2400" dirty="0" smtClean="0"/>
              <a:t>Five Competencies</a:t>
            </a:r>
          </a:p>
          <a:p>
            <a:pPr marL="285750" lvl="0" indent="-285750">
              <a:buFont typeface="Arial" pitchFamily="34" charset="0"/>
              <a:buChar char="•"/>
            </a:pPr>
            <a:r>
              <a:rPr lang="en-US" sz="2400" dirty="0" smtClean="0"/>
              <a:t>Resources</a:t>
            </a:r>
          </a:p>
          <a:p>
            <a:pPr marL="285750" lvl="0" indent="-285750">
              <a:buFont typeface="Arial" pitchFamily="34" charset="0"/>
              <a:buChar char="•"/>
            </a:pPr>
            <a:r>
              <a:rPr lang="en-US" sz="2400" dirty="0" smtClean="0"/>
              <a:t>Interpersonal</a:t>
            </a:r>
          </a:p>
          <a:p>
            <a:pPr marL="285750" lvl="0" indent="-285750">
              <a:buFont typeface="Arial" pitchFamily="34" charset="0"/>
              <a:buChar char="•"/>
            </a:pPr>
            <a:r>
              <a:rPr lang="en-US" sz="2400" dirty="0" smtClean="0"/>
              <a:t>Information</a:t>
            </a:r>
          </a:p>
          <a:p>
            <a:pPr marL="285750" lvl="0" indent="-285750">
              <a:buFont typeface="Arial" pitchFamily="34" charset="0"/>
              <a:buChar char="•"/>
            </a:pPr>
            <a:r>
              <a:rPr lang="en-US" sz="2400" dirty="0" smtClean="0"/>
              <a:t>Systems</a:t>
            </a:r>
          </a:p>
          <a:p>
            <a:pPr marL="285750" lvl="0" indent="-285750">
              <a:buFont typeface="Arial" pitchFamily="34" charset="0"/>
              <a:buChar char="•"/>
            </a:pPr>
            <a:r>
              <a:rPr lang="en-US" sz="2400" dirty="0" smtClean="0"/>
              <a:t>Technology</a:t>
            </a:r>
            <a:endParaRPr lang="en-US" sz="2400" dirty="0"/>
          </a:p>
        </p:txBody>
      </p:sp>
    </p:spTree>
    <p:extLst>
      <p:ext uri="{BB962C8B-B14F-4D97-AF65-F5344CB8AC3E}">
        <p14:creationId xmlns:p14="http://schemas.microsoft.com/office/powerpoint/2010/main" val="1803601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a:t>
            </a:r>
            <a:r>
              <a:rPr lang="en-US" dirty="0" smtClean="0"/>
              <a:t>WBL/PBL</a:t>
            </a:r>
            <a:endParaRPr lang="en-US" dirty="0"/>
          </a:p>
        </p:txBody>
      </p:sp>
      <p:sp>
        <p:nvSpPr>
          <p:cNvPr id="3" name="Content Placeholder 2"/>
          <p:cNvSpPr>
            <a:spLocks noGrp="1"/>
          </p:cNvSpPr>
          <p:nvPr>
            <p:ph idx="1"/>
          </p:nvPr>
        </p:nvSpPr>
        <p:spPr>
          <a:xfrm>
            <a:off x="838200" y="1295400"/>
            <a:ext cx="7520940" cy="3579849"/>
          </a:xfrm>
        </p:spPr>
        <p:txBody>
          <a:bodyPr>
            <a:normAutofit/>
          </a:bodyPr>
          <a:lstStyle/>
          <a:p>
            <a:pPr lvl="0"/>
            <a:r>
              <a:rPr lang="en-US" sz="2400" dirty="0" smtClean="0"/>
              <a:t>Engage </a:t>
            </a:r>
            <a:r>
              <a:rPr lang="en-US" sz="2400" dirty="0"/>
              <a:t>students in contextualized learning</a:t>
            </a:r>
          </a:p>
          <a:p>
            <a:pPr lvl="0"/>
            <a:r>
              <a:rPr lang="en-US" sz="2400" dirty="0"/>
              <a:t>Make learning </a:t>
            </a:r>
            <a:r>
              <a:rPr lang="en-US" sz="2400" dirty="0" smtClean="0"/>
              <a:t>meaningful</a:t>
            </a:r>
            <a:endParaRPr lang="en-US" sz="2400" dirty="0"/>
          </a:p>
          <a:p>
            <a:pPr lvl="0"/>
            <a:r>
              <a:rPr lang="en-US" sz="2400" dirty="0"/>
              <a:t>Help students track what they are learning</a:t>
            </a:r>
          </a:p>
          <a:p>
            <a:pPr lvl="0"/>
            <a:r>
              <a:rPr lang="en-US" sz="2400" dirty="0"/>
              <a:t>Provide evidence of learning for portfolio</a:t>
            </a:r>
          </a:p>
          <a:p>
            <a:pPr lvl="0"/>
            <a:r>
              <a:rPr lang="en-US" sz="2400" dirty="0"/>
              <a:t>Can serve as </a:t>
            </a:r>
            <a:r>
              <a:rPr lang="en-US" sz="2400" dirty="0" smtClean="0"/>
              <a:t>formal or informal </a:t>
            </a:r>
            <a:r>
              <a:rPr lang="en-US" sz="2400" dirty="0"/>
              <a:t>formative assessment</a:t>
            </a:r>
          </a:p>
          <a:p>
            <a:endParaRPr lang="en-US" sz="2400" dirty="0"/>
          </a:p>
        </p:txBody>
      </p:sp>
    </p:spTree>
    <p:extLst>
      <p:ext uri="{BB962C8B-B14F-4D97-AF65-F5344CB8AC3E}">
        <p14:creationId xmlns:p14="http://schemas.microsoft.com/office/powerpoint/2010/main" val="1519070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EXERCISE </a:t>
            </a:r>
            <a:r>
              <a:rPr lang="en-US" dirty="0"/>
              <a:t>1</a:t>
            </a:r>
            <a:br>
              <a:rPr lang="en-US" dirty="0"/>
            </a:br>
            <a:endParaRPr lang="en-US" dirty="0"/>
          </a:p>
        </p:txBody>
      </p:sp>
      <p:sp>
        <p:nvSpPr>
          <p:cNvPr id="3" name="Content Placeholder 2"/>
          <p:cNvSpPr>
            <a:spLocks noGrp="1"/>
          </p:cNvSpPr>
          <p:nvPr>
            <p:ph idx="1"/>
          </p:nvPr>
        </p:nvSpPr>
        <p:spPr>
          <a:xfrm>
            <a:off x="838200" y="1371600"/>
            <a:ext cx="7520940" cy="3579849"/>
          </a:xfrm>
        </p:spPr>
        <p:txBody>
          <a:bodyPr>
            <a:normAutofit/>
          </a:bodyPr>
          <a:lstStyle/>
          <a:p>
            <a:r>
              <a:rPr lang="en-US" sz="2800" dirty="0" smtClean="0"/>
              <a:t>Pick </a:t>
            </a:r>
            <a:r>
              <a:rPr lang="en-US" sz="2800" dirty="0"/>
              <a:t>an everyday activity that one might </a:t>
            </a:r>
            <a:r>
              <a:rPr lang="en-US" sz="2800" dirty="0" smtClean="0"/>
              <a:t>do.</a:t>
            </a:r>
          </a:p>
          <a:p>
            <a:endParaRPr lang="en-US" sz="2800" dirty="0"/>
          </a:p>
          <a:p>
            <a:r>
              <a:rPr lang="en-US" sz="2800" dirty="0" smtClean="0"/>
              <a:t>Example:  </a:t>
            </a:r>
            <a:r>
              <a:rPr lang="en-US" sz="2800" dirty="0" smtClean="0"/>
              <a:t>Call a business to confirm a visit</a:t>
            </a:r>
            <a:endParaRPr lang="en-US" sz="2800" dirty="0"/>
          </a:p>
          <a:p>
            <a:endParaRPr lang="en-US" sz="2800" dirty="0"/>
          </a:p>
        </p:txBody>
      </p:sp>
    </p:spTree>
    <p:extLst>
      <p:ext uri="{BB962C8B-B14F-4D97-AF65-F5344CB8AC3E}">
        <p14:creationId xmlns:p14="http://schemas.microsoft.com/office/powerpoint/2010/main" val="3156150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Breakdown </a:t>
            </a:r>
            <a:r>
              <a:rPr lang="en-US" dirty="0"/>
              <a:t>the activity into </a:t>
            </a:r>
            <a:r>
              <a:rPr lang="en-US" dirty="0" smtClean="0"/>
              <a:t>tasks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sz="2000" dirty="0" smtClean="0"/>
              <a:t>Example:  Answering the telephone</a:t>
            </a:r>
          </a:p>
          <a:p>
            <a:endParaRPr lang="en-US" sz="2000" dirty="0"/>
          </a:p>
          <a:p>
            <a:r>
              <a:rPr lang="en-US" sz="2000" dirty="0" smtClean="0"/>
              <a:t>Tasks:</a:t>
            </a:r>
            <a:endParaRPr lang="en-US" sz="2000" dirty="0"/>
          </a:p>
          <a:p>
            <a:pPr lvl="0">
              <a:buFont typeface="Arial" pitchFamily="34" charset="0"/>
              <a:buChar char="•"/>
            </a:pPr>
            <a:r>
              <a:rPr lang="en-US" sz="2000" dirty="0"/>
              <a:t>Reading the numbers</a:t>
            </a:r>
          </a:p>
          <a:p>
            <a:pPr lvl="0">
              <a:buFont typeface="Arial" pitchFamily="34" charset="0"/>
              <a:buChar char="•"/>
            </a:pPr>
            <a:r>
              <a:rPr lang="en-US" sz="2000" dirty="0"/>
              <a:t>Pushing the right buttons</a:t>
            </a:r>
          </a:p>
          <a:p>
            <a:pPr lvl="0">
              <a:buFont typeface="Arial" pitchFamily="34" charset="0"/>
              <a:buChar char="•"/>
            </a:pPr>
            <a:r>
              <a:rPr lang="en-US" sz="2000" dirty="0"/>
              <a:t>Speaking into the phone</a:t>
            </a:r>
          </a:p>
          <a:p>
            <a:pPr lvl="0">
              <a:buFont typeface="Arial" pitchFamily="34" charset="0"/>
              <a:buChar char="•"/>
            </a:pPr>
            <a:r>
              <a:rPr lang="en-US" sz="2000" dirty="0"/>
              <a:t>Listening to </a:t>
            </a:r>
            <a:r>
              <a:rPr lang="en-US" sz="2000" dirty="0" smtClean="0"/>
              <a:t>person on other end</a:t>
            </a:r>
            <a:endParaRPr lang="en-US" sz="2000" dirty="0"/>
          </a:p>
          <a:p>
            <a:pPr lvl="0">
              <a:buFont typeface="Arial" pitchFamily="34" charset="0"/>
              <a:buChar char="•"/>
            </a:pPr>
            <a:r>
              <a:rPr lang="en-US" sz="2000" dirty="0"/>
              <a:t>Determining </a:t>
            </a:r>
            <a:r>
              <a:rPr lang="en-US" sz="2000" dirty="0" smtClean="0"/>
              <a:t>whether to be transferred or leave a message </a:t>
            </a:r>
            <a:endParaRPr lang="en-US" sz="2000" dirty="0"/>
          </a:p>
          <a:p>
            <a:pPr lvl="0">
              <a:buFont typeface="Arial" pitchFamily="34" charset="0"/>
              <a:buChar char="•"/>
            </a:pPr>
            <a:r>
              <a:rPr lang="en-US" sz="2000" dirty="0"/>
              <a:t>Transferring or </a:t>
            </a:r>
            <a:r>
              <a:rPr lang="en-US" sz="2000" dirty="0" smtClean="0"/>
              <a:t>leaving a message</a:t>
            </a:r>
            <a:endParaRPr lang="en-US" sz="2000" dirty="0"/>
          </a:p>
          <a:p>
            <a:endParaRPr lang="en-US" dirty="0"/>
          </a:p>
        </p:txBody>
      </p:sp>
    </p:spTree>
    <p:extLst>
      <p:ext uri="{BB962C8B-B14F-4D97-AF65-F5344CB8AC3E}">
        <p14:creationId xmlns:p14="http://schemas.microsoft.com/office/powerpoint/2010/main" val="997619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 the tasks to scans</a:t>
            </a:r>
            <a:endParaRPr lang="en-US" dirty="0"/>
          </a:p>
        </p:txBody>
      </p:sp>
      <p:sp>
        <p:nvSpPr>
          <p:cNvPr id="3" name="Content Placeholder 2"/>
          <p:cNvSpPr>
            <a:spLocks noGrp="1"/>
          </p:cNvSpPr>
          <p:nvPr>
            <p:ph idx="1"/>
          </p:nvPr>
        </p:nvSpPr>
        <p:spPr>
          <a:xfrm>
            <a:off x="822960" y="1100628"/>
            <a:ext cx="7520940" cy="3928572"/>
          </a:xfrm>
        </p:spPr>
        <p:txBody>
          <a:bodyPr>
            <a:noAutofit/>
          </a:bodyPr>
          <a:lstStyle/>
          <a:p>
            <a:r>
              <a:rPr lang="en-US" sz="2000" dirty="0" smtClean="0"/>
              <a:t>Examples:  </a:t>
            </a:r>
          </a:p>
          <a:p>
            <a:pPr lvl="0">
              <a:buFont typeface="Arial" pitchFamily="34" charset="0"/>
              <a:buChar char="•"/>
            </a:pPr>
            <a:r>
              <a:rPr lang="en-US" sz="2000" dirty="0" smtClean="0"/>
              <a:t>Reading </a:t>
            </a:r>
            <a:r>
              <a:rPr lang="en-US" sz="2000" dirty="0"/>
              <a:t>the </a:t>
            </a:r>
            <a:r>
              <a:rPr lang="en-US" sz="2000" dirty="0" smtClean="0"/>
              <a:t>numbers  </a:t>
            </a:r>
          </a:p>
          <a:p>
            <a:pPr lvl="2">
              <a:buFont typeface="Arial" pitchFamily="34" charset="0"/>
              <a:buChar char="•"/>
            </a:pPr>
            <a:r>
              <a:rPr lang="en-US" sz="2000" dirty="0" smtClean="0"/>
              <a:t>Basic Skills:  A. Reading</a:t>
            </a:r>
            <a:endParaRPr lang="en-US" sz="2000" dirty="0"/>
          </a:p>
          <a:p>
            <a:pPr lvl="0">
              <a:buFont typeface="Arial" pitchFamily="34" charset="0"/>
              <a:buChar char="•"/>
            </a:pPr>
            <a:r>
              <a:rPr lang="en-US" sz="2000" dirty="0"/>
              <a:t>Pushing the right </a:t>
            </a:r>
            <a:r>
              <a:rPr lang="en-US" sz="2000" dirty="0" smtClean="0"/>
              <a:t>buttons</a:t>
            </a:r>
          </a:p>
          <a:p>
            <a:pPr lvl="2">
              <a:buFont typeface="Arial" pitchFamily="34" charset="0"/>
              <a:buChar char="•"/>
            </a:pPr>
            <a:r>
              <a:rPr lang="en-US" sz="2000" dirty="0" smtClean="0"/>
              <a:t>Thinking Skills:  B. Decision-Making</a:t>
            </a:r>
          </a:p>
          <a:p>
            <a:pPr lvl="2">
              <a:buFont typeface="Arial" pitchFamily="34" charset="0"/>
              <a:buChar char="•"/>
            </a:pPr>
            <a:r>
              <a:rPr lang="en-US" sz="2000" dirty="0" smtClean="0"/>
              <a:t>Technology:  A. Selects Technology</a:t>
            </a:r>
            <a:endParaRPr lang="en-US" sz="2000" dirty="0"/>
          </a:p>
          <a:p>
            <a:pPr lvl="0">
              <a:buFont typeface="Arial" pitchFamily="34" charset="0"/>
              <a:buChar char="•"/>
            </a:pPr>
            <a:r>
              <a:rPr lang="en-US" sz="2000" dirty="0"/>
              <a:t>Speaking into the phone</a:t>
            </a:r>
          </a:p>
          <a:p>
            <a:pPr lvl="0">
              <a:buFont typeface="Arial" pitchFamily="34" charset="0"/>
              <a:buChar char="•"/>
            </a:pPr>
            <a:r>
              <a:rPr lang="en-US" sz="2000" dirty="0"/>
              <a:t>Listening to </a:t>
            </a:r>
            <a:r>
              <a:rPr lang="en-US" sz="2000" dirty="0" smtClean="0"/>
              <a:t>other person</a:t>
            </a:r>
            <a:endParaRPr lang="en-US" sz="2000" dirty="0"/>
          </a:p>
          <a:p>
            <a:pPr lvl="0">
              <a:buFont typeface="Arial" pitchFamily="34" charset="0"/>
              <a:buChar char="•"/>
            </a:pPr>
            <a:r>
              <a:rPr lang="en-US" sz="2000" dirty="0"/>
              <a:t>Determining where to </a:t>
            </a:r>
            <a:r>
              <a:rPr lang="en-US" sz="2000" dirty="0" smtClean="0"/>
              <a:t>be transferred or leave a message</a:t>
            </a:r>
            <a:endParaRPr lang="en-US" sz="2000" dirty="0"/>
          </a:p>
          <a:p>
            <a:pPr lvl="0">
              <a:buFont typeface="Arial" pitchFamily="34" charset="0"/>
              <a:buChar char="•"/>
            </a:pPr>
            <a:r>
              <a:rPr lang="en-US" sz="2000" dirty="0"/>
              <a:t>Transferring or </a:t>
            </a:r>
            <a:r>
              <a:rPr lang="en-US" sz="2000" dirty="0" smtClean="0"/>
              <a:t>leav</a:t>
            </a:r>
            <a:r>
              <a:rPr lang="en-US" sz="2000" dirty="0" smtClean="0"/>
              <a:t>ing a message</a:t>
            </a:r>
            <a:endParaRPr lang="en-US" sz="2000" dirty="0"/>
          </a:p>
          <a:p>
            <a:endParaRPr lang="en-US" sz="2000" dirty="0"/>
          </a:p>
        </p:txBody>
      </p:sp>
    </p:spTree>
    <p:extLst>
      <p:ext uri="{BB962C8B-B14F-4D97-AF65-F5344CB8AC3E}">
        <p14:creationId xmlns:p14="http://schemas.microsoft.com/office/powerpoint/2010/main" val="3619494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165</TotalTime>
  <Words>965</Words>
  <Application>Microsoft Office PowerPoint</Application>
  <PresentationFormat>On-screen Show (4:3)</PresentationFormat>
  <Paragraphs>385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Angles</vt:lpstr>
      <vt:lpstr>Work-Based/Project-Based Learning</vt:lpstr>
      <vt:lpstr>WBL / PBL</vt:lpstr>
      <vt:lpstr>History</vt:lpstr>
      <vt:lpstr>What are scans? </vt:lpstr>
      <vt:lpstr>What are scans? </vt:lpstr>
      <vt:lpstr>Purpose of WBL/PBL</vt:lpstr>
      <vt:lpstr> EXERCISE 1 </vt:lpstr>
      <vt:lpstr> Breakdown the activity into tasks </vt:lpstr>
      <vt:lpstr>align the tasks to scans</vt:lpstr>
      <vt:lpstr>Sample activities</vt:lpstr>
      <vt:lpstr>Check off scans on scans checklist</vt:lpstr>
      <vt:lpstr>PowerPoint Presentation</vt:lpstr>
      <vt:lpstr>Next…. </vt:lpstr>
      <vt:lpstr>Assessment</vt:lpstr>
      <vt:lpstr>PowerPoint Presentation</vt:lpstr>
      <vt:lpstr>PowerPoint Presentation</vt:lpstr>
      <vt:lpstr>PowerPoint Presentation</vt:lpstr>
      <vt:lpstr>PowerPoint Presentation</vt:lpstr>
      <vt:lpstr>A Review of Research on Project-Based Learning by John W. Thomas </vt:lpstr>
      <vt:lpstr>PBL projects are central, not peripheral to the curriculum.</vt:lpstr>
      <vt:lpstr>PBL projects are focused on questions or problems that "drive" students to encounter (and struggle with) the central concepts and principles of a discipline.</vt:lpstr>
      <vt:lpstr>Projects involve students in a constructive investigation.</vt:lpstr>
      <vt:lpstr>Projects are student-driven to some significant degree.</vt:lpstr>
      <vt:lpstr>Projects are realistic, not school-like.</vt:lpstr>
      <vt:lpstr>NREd Consulting, LLC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Project-Based/Work-Based Learning</dc:title>
  <dc:creator>Microsoft</dc:creator>
  <cp:lastModifiedBy>Microsoft</cp:lastModifiedBy>
  <cp:revision>33</cp:revision>
  <dcterms:created xsi:type="dcterms:W3CDTF">2013-03-12T00:27:45Z</dcterms:created>
  <dcterms:modified xsi:type="dcterms:W3CDTF">2013-03-12T06:26:46Z</dcterms:modified>
</cp:coreProperties>
</file>