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18" r:id="rId1"/>
  </p:sldMasterIdLst>
  <p:notesMasterIdLst>
    <p:notesMasterId r:id="rId41"/>
  </p:notesMasterIdLst>
  <p:handoutMasterIdLst>
    <p:handoutMasterId r:id="rId42"/>
  </p:handoutMasterIdLst>
  <p:sldIdLst>
    <p:sldId id="276" r:id="rId2"/>
    <p:sldId id="312" r:id="rId3"/>
    <p:sldId id="334" r:id="rId4"/>
    <p:sldId id="333" r:id="rId5"/>
    <p:sldId id="327" r:id="rId6"/>
    <p:sldId id="265" r:id="rId7"/>
    <p:sldId id="328" r:id="rId8"/>
    <p:sldId id="335" r:id="rId9"/>
    <p:sldId id="336" r:id="rId10"/>
    <p:sldId id="337" r:id="rId11"/>
    <p:sldId id="338" r:id="rId12"/>
    <p:sldId id="339" r:id="rId13"/>
    <p:sldId id="340" r:id="rId14"/>
    <p:sldId id="341" r:id="rId15"/>
    <p:sldId id="342" r:id="rId16"/>
    <p:sldId id="343" r:id="rId17"/>
    <p:sldId id="344" r:id="rId18"/>
    <p:sldId id="323" r:id="rId19"/>
    <p:sldId id="292" r:id="rId20"/>
    <p:sldId id="293" r:id="rId21"/>
    <p:sldId id="317" r:id="rId22"/>
    <p:sldId id="330" r:id="rId23"/>
    <p:sldId id="282" r:id="rId24"/>
    <p:sldId id="314" r:id="rId25"/>
    <p:sldId id="316" r:id="rId26"/>
    <p:sldId id="313" r:id="rId27"/>
    <p:sldId id="320" r:id="rId28"/>
    <p:sldId id="321" r:id="rId29"/>
    <p:sldId id="306" r:id="rId30"/>
    <p:sldId id="332" r:id="rId31"/>
    <p:sldId id="267" r:id="rId32"/>
    <p:sldId id="322" r:id="rId33"/>
    <p:sldId id="324" r:id="rId34"/>
    <p:sldId id="302" r:id="rId35"/>
    <p:sldId id="301" r:id="rId36"/>
    <p:sldId id="307" r:id="rId37"/>
    <p:sldId id="310" r:id="rId38"/>
    <p:sldId id="318" r:id="rId39"/>
    <p:sldId id="287" r:id="rId40"/>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pitchFamily="32" charset="0"/>
        <a:ea typeface="Osaka" pitchFamily="32" charset="-128"/>
        <a:cs typeface="+mn-cs"/>
      </a:defRPr>
    </a:lvl1pPr>
    <a:lvl2pPr marL="457200" algn="l" rtl="0" eaLnBrk="0" fontAlgn="base" hangingPunct="0">
      <a:spcBef>
        <a:spcPct val="0"/>
      </a:spcBef>
      <a:spcAft>
        <a:spcPct val="0"/>
      </a:spcAft>
      <a:defRPr sz="2400" kern="1200">
        <a:solidFill>
          <a:schemeClr val="tx1"/>
        </a:solidFill>
        <a:latin typeface="Times" pitchFamily="32" charset="0"/>
        <a:ea typeface="Osaka" pitchFamily="32" charset="-128"/>
        <a:cs typeface="+mn-cs"/>
      </a:defRPr>
    </a:lvl2pPr>
    <a:lvl3pPr marL="914400" algn="l" rtl="0" eaLnBrk="0" fontAlgn="base" hangingPunct="0">
      <a:spcBef>
        <a:spcPct val="0"/>
      </a:spcBef>
      <a:spcAft>
        <a:spcPct val="0"/>
      </a:spcAft>
      <a:defRPr sz="2400" kern="1200">
        <a:solidFill>
          <a:schemeClr val="tx1"/>
        </a:solidFill>
        <a:latin typeface="Times" pitchFamily="32" charset="0"/>
        <a:ea typeface="Osaka" pitchFamily="32" charset="-128"/>
        <a:cs typeface="+mn-cs"/>
      </a:defRPr>
    </a:lvl3pPr>
    <a:lvl4pPr marL="1371600" algn="l" rtl="0" eaLnBrk="0" fontAlgn="base" hangingPunct="0">
      <a:spcBef>
        <a:spcPct val="0"/>
      </a:spcBef>
      <a:spcAft>
        <a:spcPct val="0"/>
      </a:spcAft>
      <a:defRPr sz="2400" kern="1200">
        <a:solidFill>
          <a:schemeClr val="tx1"/>
        </a:solidFill>
        <a:latin typeface="Times" pitchFamily="32" charset="0"/>
        <a:ea typeface="Osaka" pitchFamily="32" charset="-128"/>
        <a:cs typeface="+mn-cs"/>
      </a:defRPr>
    </a:lvl4pPr>
    <a:lvl5pPr marL="1828800" algn="l" rtl="0" eaLnBrk="0" fontAlgn="base" hangingPunct="0">
      <a:spcBef>
        <a:spcPct val="0"/>
      </a:spcBef>
      <a:spcAft>
        <a:spcPct val="0"/>
      </a:spcAft>
      <a:defRPr sz="2400" kern="1200">
        <a:solidFill>
          <a:schemeClr val="tx1"/>
        </a:solidFill>
        <a:latin typeface="Times" pitchFamily="32" charset="0"/>
        <a:ea typeface="Osaka" pitchFamily="32" charset="-128"/>
        <a:cs typeface="+mn-cs"/>
      </a:defRPr>
    </a:lvl5pPr>
    <a:lvl6pPr marL="2286000" algn="l" defTabSz="914400" rtl="0" eaLnBrk="1" latinLnBrk="0" hangingPunct="1">
      <a:defRPr sz="2400" kern="1200">
        <a:solidFill>
          <a:schemeClr val="tx1"/>
        </a:solidFill>
        <a:latin typeface="Times" pitchFamily="32" charset="0"/>
        <a:ea typeface="Osaka" pitchFamily="32" charset="-128"/>
        <a:cs typeface="+mn-cs"/>
      </a:defRPr>
    </a:lvl6pPr>
    <a:lvl7pPr marL="2743200" algn="l" defTabSz="914400" rtl="0" eaLnBrk="1" latinLnBrk="0" hangingPunct="1">
      <a:defRPr sz="2400" kern="1200">
        <a:solidFill>
          <a:schemeClr val="tx1"/>
        </a:solidFill>
        <a:latin typeface="Times" pitchFamily="32" charset="0"/>
        <a:ea typeface="Osaka" pitchFamily="32" charset="-128"/>
        <a:cs typeface="+mn-cs"/>
      </a:defRPr>
    </a:lvl7pPr>
    <a:lvl8pPr marL="3200400" algn="l" defTabSz="914400" rtl="0" eaLnBrk="1" latinLnBrk="0" hangingPunct="1">
      <a:defRPr sz="2400" kern="1200">
        <a:solidFill>
          <a:schemeClr val="tx1"/>
        </a:solidFill>
        <a:latin typeface="Times" pitchFamily="32" charset="0"/>
        <a:ea typeface="Osaka" pitchFamily="32" charset="-128"/>
        <a:cs typeface="+mn-cs"/>
      </a:defRPr>
    </a:lvl8pPr>
    <a:lvl9pPr marL="3657600" algn="l" defTabSz="914400" rtl="0" eaLnBrk="1" latinLnBrk="0" hangingPunct="1">
      <a:defRPr sz="2400" kern="1200">
        <a:solidFill>
          <a:schemeClr val="tx1"/>
        </a:solidFill>
        <a:latin typeface="Times" pitchFamily="32" charset="0"/>
        <a:ea typeface="Osaka" pitchFamily="3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180"/>
    <a:srgbClr val="FD5F76"/>
    <a:srgbClr val="FFFF00"/>
    <a:srgbClr val="00FFFF"/>
    <a:srgbClr val="FF33CC"/>
    <a:srgbClr val="339933"/>
    <a:srgbClr val="CC00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750" autoAdjust="0"/>
    <p:restoredTop sz="94693" autoAdjust="0"/>
  </p:normalViewPr>
  <p:slideViewPr>
    <p:cSldViewPr snapToObjects="1">
      <p:cViewPr>
        <p:scale>
          <a:sx n="66" d="100"/>
          <a:sy n="66" d="100"/>
        </p:scale>
        <p:origin x="-960"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defRPr sz="1200"/>
            </a:lvl1pPr>
          </a:lstStyle>
          <a:p>
            <a:pPr>
              <a:defRPr/>
            </a:pPr>
            <a:endParaRPr lang="en-US"/>
          </a:p>
        </p:txBody>
      </p:sp>
      <p:sp>
        <p:nvSpPr>
          <p:cNvPr id="45059" name="Rectangle 3"/>
          <p:cNvSpPr>
            <a:spLocks noGrp="1" noChangeArrowheads="1"/>
          </p:cNvSpPr>
          <p:nvPr>
            <p:ph type="dt" sz="quarter" idx="1"/>
          </p:nvPr>
        </p:nvSpPr>
        <p:spPr bwMode="auto">
          <a:xfrm>
            <a:off x="4008438"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ChangeArrowheads="1"/>
          </p:cNvSpPr>
          <p:nvPr>
            <p:ph type="ftr" sz="quarter" idx="2"/>
          </p:nvPr>
        </p:nvSpPr>
        <p:spPr bwMode="auto">
          <a:xfrm>
            <a:off x="0"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defRPr sz="1200"/>
            </a:lvl1pPr>
          </a:lstStyle>
          <a:p>
            <a:pPr>
              <a:defRPr/>
            </a:pPr>
            <a:endParaRPr lang="en-US"/>
          </a:p>
        </p:txBody>
      </p:sp>
      <p:sp>
        <p:nvSpPr>
          <p:cNvPr id="45061" name="Rectangle 5"/>
          <p:cNvSpPr>
            <a:spLocks noGrp="1" noChangeArrowheads="1"/>
          </p:cNvSpPr>
          <p:nvPr>
            <p:ph type="sldNum" sz="quarter" idx="3"/>
          </p:nvPr>
        </p:nvSpPr>
        <p:spPr bwMode="auto">
          <a:xfrm>
            <a:off x="4008438"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a:defRPr sz="1200"/>
            </a:lvl1pPr>
          </a:lstStyle>
          <a:p>
            <a:pPr>
              <a:defRPr/>
            </a:pPr>
            <a:fld id="{52561FE0-C13A-4DB3-A25C-0BD8AD53927C}" type="slidenum">
              <a:rPr lang="en-US"/>
              <a:pPr>
                <a:defRPr/>
              </a:pPr>
              <a:t>‹#›</a:t>
            </a:fld>
            <a:endParaRPr lang="en-US"/>
          </a:p>
        </p:txBody>
      </p:sp>
    </p:spTree>
    <p:extLst>
      <p:ext uri="{BB962C8B-B14F-4D97-AF65-F5344CB8AC3E}">
        <p14:creationId xmlns:p14="http://schemas.microsoft.com/office/powerpoint/2010/main" val="805586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4010025"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lgn="r">
              <a:defRPr sz="1200"/>
            </a:lvl1pPr>
          </a:lstStyle>
          <a:p>
            <a:pPr>
              <a:defRPr/>
            </a:pPr>
            <a:endParaRPr lang="en-US"/>
          </a:p>
        </p:txBody>
      </p:sp>
      <p:sp>
        <p:nvSpPr>
          <p:cNvPr id="45060" name="Rectangle 4"/>
          <p:cNvSpPr>
            <a:spLocks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42975" y="4448175"/>
            <a:ext cx="5191125" cy="421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94763"/>
            <a:ext cx="3067050"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4010025" y="8894763"/>
            <a:ext cx="3067050"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a:defRPr sz="1200"/>
            </a:lvl1pPr>
          </a:lstStyle>
          <a:p>
            <a:pPr>
              <a:defRPr/>
            </a:pPr>
            <a:fld id="{AEF2C1E9-1FD2-4680-80F6-45F9F9E3F414}" type="slidenum">
              <a:rPr lang="en-US"/>
              <a:pPr>
                <a:defRPr/>
              </a:pPr>
              <a:t>‹#›</a:t>
            </a:fld>
            <a:endParaRPr lang="en-US"/>
          </a:p>
        </p:txBody>
      </p:sp>
    </p:spTree>
    <p:extLst>
      <p:ext uri="{BB962C8B-B14F-4D97-AF65-F5344CB8AC3E}">
        <p14:creationId xmlns:p14="http://schemas.microsoft.com/office/powerpoint/2010/main" val="3351761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32" charset="0"/>
        <a:ea typeface="Osaka" pitchFamily="32" charset="-128"/>
        <a:cs typeface="+mn-cs"/>
      </a:defRPr>
    </a:lvl1pPr>
    <a:lvl2pPr marL="457200" algn="l" rtl="0" eaLnBrk="0" fontAlgn="base" hangingPunct="0">
      <a:spcBef>
        <a:spcPct val="30000"/>
      </a:spcBef>
      <a:spcAft>
        <a:spcPct val="0"/>
      </a:spcAft>
      <a:defRPr sz="1200" kern="1200">
        <a:solidFill>
          <a:schemeClr val="tx1"/>
        </a:solidFill>
        <a:latin typeface="Times" pitchFamily="32" charset="0"/>
        <a:ea typeface="Osaka" pitchFamily="32" charset="-128"/>
        <a:cs typeface="+mn-cs"/>
      </a:defRPr>
    </a:lvl2pPr>
    <a:lvl3pPr marL="914400" algn="l" rtl="0" eaLnBrk="0" fontAlgn="base" hangingPunct="0">
      <a:spcBef>
        <a:spcPct val="30000"/>
      </a:spcBef>
      <a:spcAft>
        <a:spcPct val="0"/>
      </a:spcAft>
      <a:defRPr sz="1200" kern="1200">
        <a:solidFill>
          <a:schemeClr val="tx1"/>
        </a:solidFill>
        <a:latin typeface="Times" pitchFamily="32" charset="0"/>
        <a:ea typeface="Osaka" pitchFamily="32" charset="-128"/>
        <a:cs typeface="+mn-cs"/>
      </a:defRPr>
    </a:lvl3pPr>
    <a:lvl4pPr marL="1371600" algn="l" rtl="0" eaLnBrk="0" fontAlgn="base" hangingPunct="0">
      <a:spcBef>
        <a:spcPct val="30000"/>
      </a:spcBef>
      <a:spcAft>
        <a:spcPct val="0"/>
      </a:spcAft>
      <a:defRPr sz="1200" kern="1200">
        <a:solidFill>
          <a:schemeClr val="tx1"/>
        </a:solidFill>
        <a:latin typeface="Times" pitchFamily="32" charset="0"/>
        <a:ea typeface="Osaka" pitchFamily="32" charset="-128"/>
        <a:cs typeface="+mn-cs"/>
      </a:defRPr>
    </a:lvl4pPr>
    <a:lvl5pPr marL="1828800" algn="l" rtl="0" eaLnBrk="0" fontAlgn="base" hangingPunct="0">
      <a:spcBef>
        <a:spcPct val="30000"/>
      </a:spcBef>
      <a:spcAft>
        <a:spcPct val="0"/>
      </a:spcAft>
      <a:defRPr sz="1200" kern="1200">
        <a:solidFill>
          <a:schemeClr val="tx1"/>
        </a:solidFill>
        <a:latin typeface="Times" pitchFamily="32" charset="0"/>
        <a:ea typeface="Osaka" pitchFamily="3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r>
              <a:rPr lang="en-US" smtClean="0"/>
              <a:t>Create / Share common language</a:t>
            </a:r>
          </a:p>
        </p:txBody>
      </p:sp>
      <p:sp>
        <p:nvSpPr>
          <p:cNvPr id="47108" name="Slide Number Placeholder 3"/>
          <p:cNvSpPr>
            <a:spLocks noGrp="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39E53DE5-74EE-4D3E-A0B9-BA833495C9AE}" type="slidenum">
              <a:rPr lang="en-US" sz="1200" smtClean="0"/>
              <a:pPr/>
              <a:t>2</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57BCEB67-8A39-408E-9F1B-3888ECEECAD7}" type="slidenum">
              <a:rPr lang="en-US" sz="1200" smtClean="0"/>
              <a:pPr/>
              <a:t>29</a:t>
            </a:fld>
            <a:endParaRPr lang="en-US" sz="1200" smtClean="0"/>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smtClean="0"/>
              <a:t>Fun facts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E64CB01F-E8F1-41D1-BA75-21FB9F1E0382}" type="slidenum">
              <a:rPr lang="en-US" sz="1200" smtClean="0"/>
              <a:pPr/>
              <a:t>31</a:t>
            </a:fld>
            <a:endParaRPr lang="en-US" sz="1200" smtClean="0"/>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C8578BC5-63AD-4739-9948-37B304E4140C}" type="slidenum">
              <a:rPr lang="en-US" sz="1200" smtClean="0"/>
              <a:pPr/>
              <a:t>34</a:t>
            </a:fld>
            <a:endParaRPr lang="en-US" sz="1200" smtClean="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r>
              <a:rPr lang="en-US" smtClean="0"/>
              <a:t>Marketing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D438A646-A202-4E1D-A0B8-1A686898A147}" type="slidenum">
              <a:rPr lang="en-US" sz="1200" smtClean="0"/>
              <a:pPr/>
              <a:t>35</a:t>
            </a:fld>
            <a:endParaRPr lang="en-US" sz="1200" smtClean="0"/>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smtClean="0"/>
              <a:t>Marketing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3100">
                <a:solidFill>
                  <a:srgbClr val="FFFFFF"/>
                </a:solidFill>
                <a:latin typeface="American Typewriter" pitchFamily="64" charset="0"/>
                <a:ea typeface="ヒラギノ明朝 Pro W3" pitchFamily="64" charset="-128"/>
                <a:sym typeface="American Typewriter" pitchFamily="64" charset="0"/>
              </a:defRPr>
            </a:lvl1pPr>
            <a:lvl2pPr marL="763233" indent="-293551" eaLnBrk="0" hangingPunct="0">
              <a:defRPr sz="3100">
                <a:solidFill>
                  <a:srgbClr val="FFFFFF"/>
                </a:solidFill>
                <a:latin typeface="American Typewriter" pitchFamily="64" charset="0"/>
                <a:ea typeface="ヒラギノ明朝 Pro W3" pitchFamily="64" charset="-128"/>
                <a:sym typeface="American Typewriter" pitchFamily="64" charset="0"/>
              </a:defRPr>
            </a:lvl2pPr>
            <a:lvl3pPr marL="1174204" indent="-234841" eaLnBrk="0" hangingPunct="0">
              <a:defRPr sz="3100">
                <a:solidFill>
                  <a:srgbClr val="FFFFFF"/>
                </a:solidFill>
                <a:latin typeface="American Typewriter" pitchFamily="64" charset="0"/>
                <a:ea typeface="ヒラギノ明朝 Pro W3" pitchFamily="64" charset="-128"/>
                <a:sym typeface="American Typewriter" pitchFamily="64" charset="0"/>
              </a:defRPr>
            </a:lvl3pPr>
            <a:lvl4pPr marL="1643885" indent="-234841" eaLnBrk="0" hangingPunct="0">
              <a:defRPr sz="3100">
                <a:solidFill>
                  <a:srgbClr val="FFFFFF"/>
                </a:solidFill>
                <a:latin typeface="American Typewriter" pitchFamily="64" charset="0"/>
                <a:ea typeface="ヒラギノ明朝 Pro W3" pitchFamily="64" charset="-128"/>
                <a:sym typeface="American Typewriter" pitchFamily="64" charset="0"/>
              </a:defRPr>
            </a:lvl4pPr>
            <a:lvl5pPr marL="2113567" indent="-234841" eaLnBrk="0" hangingPunct="0">
              <a:defRPr sz="3100">
                <a:solidFill>
                  <a:srgbClr val="FFFFFF"/>
                </a:solidFill>
                <a:latin typeface="American Typewriter" pitchFamily="64" charset="0"/>
                <a:ea typeface="ヒラギノ明朝 Pro W3" pitchFamily="64" charset="-128"/>
                <a:sym typeface="American Typewriter" pitchFamily="64" charset="0"/>
              </a:defRPr>
            </a:lvl5pPr>
            <a:lvl6pPr marL="2583249" indent="-234841" algn="ctr" eaLnBrk="0" fontAlgn="base" hangingPunct="0">
              <a:spcBef>
                <a:spcPct val="0"/>
              </a:spcBef>
              <a:spcAft>
                <a:spcPct val="0"/>
              </a:spcAft>
              <a:defRPr sz="3100">
                <a:solidFill>
                  <a:srgbClr val="FFFFFF"/>
                </a:solidFill>
                <a:latin typeface="American Typewriter" pitchFamily="64" charset="0"/>
                <a:ea typeface="ヒラギノ明朝 Pro W3" pitchFamily="64" charset="-128"/>
                <a:sym typeface="American Typewriter" pitchFamily="64" charset="0"/>
              </a:defRPr>
            </a:lvl6pPr>
            <a:lvl7pPr marL="3052930" indent="-234841" algn="ctr" eaLnBrk="0" fontAlgn="base" hangingPunct="0">
              <a:spcBef>
                <a:spcPct val="0"/>
              </a:spcBef>
              <a:spcAft>
                <a:spcPct val="0"/>
              </a:spcAft>
              <a:defRPr sz="3100">
                <a:solidFill>
                  <a:srgbClr val="FFFFFF"/>
                </a:solidFill>
                <a:latin typeface="American Typewriter" pitchFamily="64" charset="0"/>
                <a:ea typeface="ヒラギノ明朝 Pro W3" pitchFamily="64" charset="-128"/>
                <a:sym typeface="American Typewriter" pitchFamily="64" charset="0"/>
              </a:defRPr>
            </a:lvl7pPr>
            <a:lvl8pPr marL="3522612" indent="-234841" algn="ctr" eaLnBrk="0" fontAlgn="base" hangingPunct="0">
              <a:spcBef>
                <a:spcPct val="0"/>
              </a:spcBef>
              <a:spcAft>
                <a:spcPct val="0"/>
              </a:spcAft>
              <a:defRPr sz="3100">
                <a:solidFill>
                  <a:srgbClr val="FFFFFF"/>
                </a:solidFill>
                <a:latin typeface="American Typewriter" pitchFamily="64" charset="0"/>
                <a:ea typeface="ヒラギノ明朝 Pro W3" pitchFamily="64" charset="-128"/>
                <a:sym typeface="American Typewriter" pitchFamily="64" charset="0"/>
              </a:defRPr>
            </a:lvl8pPr>
            <a:lvl9pPr marL="3992293" indent="-234841" algn="ctr" eaLnBrk="0" fontAlgn="base" hangingPunct="0">
              <a:spcBef>
                <a:spcPct val="0"/>
              </a:spcBef>
              <a:spcAft>
                <a:spcPct val="0"/>
              </a:spcAft>
              <a:defRPr sz="3100">
                <a:solidFill>
                  <a:srgbClr val="FFFFFF"/>
                </a:solidFill>
                <a:latin typeface="American Typewriter" pitchFamily="64" charset="0"/>
                <a:ea typeface="ヒラギノ明朝 Pro W3" pitchFamily="64" charset="-128"/>
                <a:sym typeface="American Typewriter" pitchFamily="64" charset="0"/>
              </a:defRPr>
            </a:lvl9pPr>
          </a:lstStyle>
          <a:p>
            <a:pPr eaLnBrk="1" hangingPunct="1"/>
            <a:fld id="{79B30B40-D279-497B-AF68-65A3F25408E0}" type="slidenum">
              <a:rPr lang="en-US" sz="1200"/>
              <a:pPr eaLnBrk="1" hangingPunct="1"/>
              <a:t>4</a:t>
            </a:fld>
            <a:endParaRPr lang="en-US" sz="1200" dirty="0"/>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xfrm>
            <a:off x="707708" y="4447461"/>
            <a:ext cx="5661660" cy="4213384"/>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600" dirty="0">
                <a:latin typeface="Lucida Grande" pitchFamily="64" charset="0"/>
                <a:sym typeface="Lucida Grande" pitchFamily="64" charset="0"/>
              </a:rPr>
              <a:t>Career Pathways Handout for activity</a:t>
            </a:r>
          </a:p>
          <a:p>
            <a:pPr eaLnBrk="1" hangingPunct="1"/>
            <a:r>
              <a:rPr lang="en-US" sz="1600" dirty="0">
                <a:latin typeface="Lucida Grande" pitchFamily="64" charset="0"/>
                <a:sym typeface="Lucida Grande" pitchFamily="64" charset="0"/>
              </a:rPr>
              <a:t>What are they</a:t>
            </a:r>
          </a:p>
          <a:p>
            <a:pPr eaLnBrk="1" hangingPunct="1"/>
            <a:r>
              <a:rPr lang="en-US" sz="1600" dirty="0">
                <a:latin typeface="Lucida Grande" pitchFamily="64" charset="0"/>
                <a:sym typeface="Lucida Grande" pitchFamily="64" charset="0"/>
              </a:rPr>
              <a:t>Show sectors</a:t>
            </a:r>
          </a:p>
          <a:p>
            <a:pPr eaLnBrk="1" hangingPunct="1"/>
            <a:endParaRPr lang="en-US" sz="1600" dirty="0">
              <a:latin typeface="Lucida Grande" pitchFamily="64" charset="0"/>
              <a:sym typeface="Lucida Grande" pitchFamily="6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B056A818-48E9-4A1F-AD39-3613DF0EEC9D}" type="slidenum">
              <a:rPr lang="en-US" sz="1200" smtClean="0"/>
              <a:pPr/>
              <a:t>6</a:t>
            </a:fld>
            <a:endParaRPr lang="en-US" sz="1200" smtClean="0"/>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79BA61ED-C9BE-481A-80DD-017D9DCF62CF}" type="slidenum">
              <a:rPr lang="en-US" sz="1200" smtClean="0"/>
              <a:pPr/>
              <a:t>23</a:t>
            </a:fld>
            <a:endParaRPr lang="en-US" sz="1200" smtClean="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BEE62CE3-ED95-435F-B8BB-99D13373FFE0}" type="slidenum">
              <a:rPr lang="en-US" sz="1200" smtClean="0"/>
              <a:pPr/>
              <a:t>24</a:t>
            </a:fld>
            <a:endParaRPr lang="en-US" sz="1200" smtClean="0"/>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smtClean="0"/>
              <a:t>Fun facts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219644A2-8D52-462E-8183-5EF074E6EBDA}" type="slidenum">
              <a:rPr lang="en-US" sz="1200" smtClean="0"/>
              <a:pPr/>
              <a:t>25</a:t>
            </a:fld>
            <a:endParaRPr lang="en-US" sz="1200" smtClean="0"/>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smtClean="0"/>
              <a:t>Fun facts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48FECB95-2B51-4D7E-A208-1E5B69193332}" type="slidenum">
              <a:rPr lang="en-US" sz="1200" smtClean="0"/>
              <a:pPr/>
              <a:t>26</a:t>
            </a:fld>
            <a:endParaRPr lang="en-US" sz="1200" smtClean="0"/>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smtClean="0"/>
              <a:t>Fun facts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ED5B14A5-772E-4267-9416-9A0F3EE1F035}" type="slidenum">
              <a:rPr lang="en-US" sz="1200" smtClean="0"/>
              <a:pPr/>
              <a:t>27</a:t>
            </a:fld>
            <a:endParaRPr lang="en-US" sz="1200" smtClean="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smtClean="0"/>
              <a:t>Fun facts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fld id="{4455FA0E-A77E-498C-BB94-454FEDA2423D}" type="slidenum">
              <a:rPr lang="en-US" sz="1200" smtClean="0"/>
              <a:pPr/>
              <a:t>28</a:t>
            </a:fld>
            <a:endParaRPr lang="en-US" sz="1200" smtClean="0"/>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smtClean="0"/>
              <a:t>Fun facts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A5EA2F36-7FE4-4F41-BA55-55F3A6567BA3}" type="slidenum">
              <a:rPr lang="en-US"/>
              <a:pPr>
                <a:defRPr/>
              </a:pPr>
              <a:t>‹#›</a:t>
            </a:fld>
            <a:endParaRPr lang="en-US"/>
          </a:p>
        </p:txBody>
      </p:sp>
    </p:spTree>
    <p:extLst>
      <p:ext uri="{BB962C8B-B14F-4D97-AF65-F5344CB8AC3E}">
        <p14:creationId xmlns:p14="http://schemas.microsoft.com/office/powerpoint/2010/main" val="2632057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35FCBCD7-4A1E-4A70-959E-A4B1048E1FDA}" type="slidenum">
              <a:rPr lang="en-US"/>
              <a:pPr>
                <a:defRPr/>
              </a:pPr>
              <a:t>‹#›</a:t>
            </a:fld>
            <a:endParaRPr lang="en-US"/>
          </a:p>
        </p:txBody>
      </p:sp>
    </p:spTree>
    <p:extLst>
      <p:ext uri="{BB962C8B-B14F-4D97-AF65-F5344CB8AC3E}">
        <p14:creationId xmlns:p14="http://schemas.microsoft.com/office/powerpoint/2010/main" val="42779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2EE778-0882-44C1-8A71-A516BBF218C9}" type="slidenum">
              <a:rPr lang="en-US"/>
              <a:pPr>
                <a:defRPr/>
              </a:pPr>
              <a:t>‹#›</a:t>
            </a:fld>
            <a:endParaRPr lang="en-US"/>
          </a:p>
        </p:txBody>
      </p:sp>
    </p:spTree>
    <p:extLst>
      <p:ext uri="{BB962C8B-B14F-4D97-AF65-F5344CB8AC3E}">
        <p14:creationId xmlns:p14="http://schemas.microsoft.com/office/powerpoint/2010/main" val="2474829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normAutofit/>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8E553A5C-8026-4417-A130-DAB130CB92D4}" type="slidenum">
              <a:rPr lang="en-US"/>
              <a:pPr>
                <a:defRPr/>
              </a:pPr>
              <a:t>‹#›</a:t>
            </a:fld>
            <a:endParaRPr lang="en-US"/>
          </a:p>
        </p:txBody>
      </p:sp>
    </p:spTree>
    <p:extLst>
      <p:ext uri="{BB962C8B-B14F-4D97-AF65-F5344CB8AC3E}">
        <p14:creationId xmlns:p14="http://schemas.microsoft.com/office/powerpoint/2010/main" val="3117865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normAutofit/>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66C57CFA-0BC6-49EF-9022-7ACDD03F3DF8}" type="slidenum">
              <a:rPr lang="en-US"/>
              <a:pPr>
                <a:defRPr/>
              </a:pPr>
              <a:t>‹#›</a:t>
            </a:fld>
            <a:endParaRPr lang="en-US"/>
          </a:p>
        </p:txBody>
      </p:sp>
    </p:spTree>
    <p:extLst>
      <p:ext uri="{BB962C8B-B14F-4D97-AF65-F5344CB8AC3E}">
        <p14:creationId xmlns:p14="http://schemas.microsoft.com/office/powerpoint/2010/main" val="311898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05429418-13B3-4E36-89C8-DA82767DFE8E}" type="slidenum">
              <a:rPr lang="en-US"/>
              <a:pPr>
                <a:defRPr/>
              </a:pPr>
              <a:t>‹#›</a:t>
            </a:fld>
            <a:endParaRPr lang="en-US"/>
          </a:p>
        </p:txBody>
      </p:sp>
    </p:spTree>
    <p:extLst>
      <p:ext uri="{BB962C8B-B14F-4D97-AF65-F5344CB8AC3E}">
        <p14:creationId xmlns:p14="http://schemas.microsoft.com/office/powerpoint/2010/main" val="984300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15A162BD-AE0C-4A29-A88E-143F04A357CC}" type="slidenum">
              <a:rPr lang="en-US"/>
              <a:pPr>
                <a:defRPr/>
              </a:pPr>
              <a:t>‹#›</a:t>
            </a:fld>
            <a:endParaRPr lang="en-US"/>
          </a:p>
        </p:txBody>
      </p:sp>
    </p:spTree>
    <p:extLst>
      <p:ext uri="{BB962C8B-B14F-4D97-AF65-F5344CB8AC3E}">
        <p14:creationId xmlns:p14="http://schemas.microsoft.com/office/powerpoint/2010/main" val="1699037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2A07B454-AF59-4516-B4FE-8228C46FDE9B}" type="slidenum">
              <a:rPr lang="en-US"/>
              <a:pPr>
                <a:defRPr/>
              </a:pPr>
              <a:t>‹#›</a:t>
            </a:fld>
            <a:endParaRPr lang="en-US"/>
          </a:p>
        </p:txBody>
      </p:sp>
    </p:spTree>
    <p:extLst>
      <p:ext uri="{BB962C8B-B14F-4D97-AF65-F5344CB8AC3E}">
        <p14:creationId xmlns:p14="http://schemas.microsoft.com/office/powerpoint/2010/main" val="2265334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E74E8F0F-8452-4027-B981-CC175FBFFE91}" type="slidenum">
              <a:rPr lang="en-US"/>
              <a:pPr>
                <a:defRPr/>
              </a:pPr>
              <a:t>‹#›</a:t>
            </a:fld>
            <a:endParaRPr lang="en-US"/>
          </a:p>
        </p:txBody>
      </p:sp>
    </p:spTree>
    <p:extLst>
      <p:ext uri="{BB962C8B-B14F-4D97-AF65-F5344CB8AC3E}">
        <p14:creationId xmlns:p14="http://schemas.microsoft.com/office/powerpoint/2010/main" val="523482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C479D152-887F-4EB1-B3A1-663B63E57B1C}" type="slidenum">
              <a:rPr lang="en-US"/>
              <a:pPr>
                <a:defRPr/>
              </a:pPr>
              <a:t>‹#›</a:t>
            </a:fld>
            <a:endParaRPr lang="en-US"/>
          </a:p>
        </p:txBody>
      </p:sp>
    </p:spTree>
    <p:extLst>
      <p:ext uri="{BB962C8B-B14F-4D97-AF65-F5344CB8AC3E}">
        <p14:creationId xmlns:p14="http://schemas.microsoft.com/office/powerpoint/2010/main" val="255071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55EE0897-CE87-4647-8EBA-F4300AC55A7F}" type="slidenum">
              <a:rPr lang="en-US"/>
              <a:pPr>
                <a:defRPr/>
              </a:pPr>
              <a:t>‹#›</a:t>
            </a:fld>
            <a:endParaRPr lang="en-US"/>
          </a:p>
        </p:txBody>
      </p:sp>
    </p:spTree>
    <p:extLst>
      <p:ext uri="{BB962C8B-B14F-4D97-AF65-F5344CB8AC3E}">
        <p14:creationId xmlns:p14="http://schemas.microsoft.com/office/powerpoint/2010/main" val="15659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081D5B5-A51E-42AE-A802-244F59483DA2}" type="slidenum">
              <a:rPr lang="en-US"/>
              <a:pPr>
                <a:defRPr/>
              </a:pPr>
              <a:t>‹#›</a:t>
            </a:fld>
            <a:endParaRPr lang="en-US"/>
          </a:p>
        </p:txBody>
      </p:sp>
    </p:spTree>
    <p:extLst>
      <p:ext uri="{BB962C8B-B14F-4D97-AF65-F5344CB8AC3E}">
        <p14:creationId xmlns:p14="http://schemas.microsoft.com/office/powerpoint/2010/main" val="342765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48CE3641-1F74-4E33-955D-BC48CCA29AFE}" type="slidenum">
              <a:rPr lang="en-US"/>
              <a:pPr>
                <a:defRPr/>
              </a:pPr>
              <a:t>‹#›</a:t>
            </a:fld>
            <a:endParaRPr lang="en-US"/>
          </a:p>
        </p:txBody>
      </p:sp>
    </p:spTree>
    <p:extLst>
      <p:ext uri="{BB962C8B-B14F-4D97-AF65-F5344CB8AC3E}">
        <p14:creationId xmlns:p14="http://schemas.microsoft.com/office/powerpoint/2010/main" val="3714024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D6F85417-0B36-4923-A0CB-1601E6D5424B}"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88" r:id="rId4"/>
    <p:sldLayoutId id="2147483894" r:id="rId5"/>
    <p:sldLayoutId id="2147483889" r:id="rId6"/>
    <p:sldLayoutId id="2147483895" r:id="rId7"/>
    <p:sldLayoutId id="2147483896" r:id="rId8"/>
    <p:sldLayoutId id="2147483897" r:id="rId9"/>
    <p:sldLayoutId id="2147483890" r:id="rId10"/>
    <p:sldLayoutId id="2147483898" r:id="rId11"/>
    <p:sldLayoutId id="2147483899" r:id="rId12"/>
    <p:sldLayoutId id="2147483900" r:id="rId13"/>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mailto:nr@nredco.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5800" y="457200"/>
            <a:ext cx="7772400" cy="3200400"/>
          </a:xfrm>
        </p:spPr>
        <p:txBody>
          <a:bodyPr/>
          <a:lstStyle/>
          <a:p>
            <a:pPr algn="ctr" eaLnBrk="1" fontAlgn="auto" hangingPunct="1">
              <a:spcAft>
                <a:spcPts val="0"/>
              </a:spcAft>
              <a:defRPr/>
            </a:pPr>
            <a:r>
              <a:rPr lang="en-US" sz="7200" b="1" i="1" dirty="0" smtClean="0">
                <a:latin typeface="Arial" charset="0"/>
              </a:rPr>
              <a:t>HELP</a:t>
            </a:r>
            <a:r>
              <a:rPr lang="en-US" sz="4800" b="1" i="1" dirty="0">
                <a:latin typeface="Arial" charset="0"/>
              </a:rPr>
              <a:t/>
            </a:r>
            <a:br>
              <a:rPr lang="en-US" sz="4800" b="1" i="1" dirty="0">
                <a:latin typeface="Arial" charset="0"/>
              </a:rPr>
            </a:br>
            <a:r>
              <a:rPr lang="en-US" sz="4800" b="1" i="1" dirty="0">
                <a:latin typeface="Arial" charset="0"/>
              </a:rPr>
              <a:t>from</a:t>
            </a:r>
            <a:br>
              <a:rPr lang="en-US" sz="4800" b="1" i="1" dirty="0">
                <a:latin typeface="Arial" charset="0"/>
              </a:rPr>
            </a:br>
            <a:r>
              <a:rPr lang="en-US" sz="4800" b="1" i="1" dirty="0">
                <a:latin typeface="Arial" charset="0"/>
              </a:rPr>
              <a:t>ABOVE</a:t>
            </a:r>
          </a:p>
        </p:txBody>
      </p:sp>
      <p:sp>
        <p:nvSpPr>
          <p:cNvPr id="44035" name="Rectangle 3"/>
          <p:cNvSpPr>
            <a:spLocks noGrp="1" noChangeArrowheads="1"/>
          </p:cNvSpPr>
          <p:nvPr>
            <p:ph type="subTitle" idx="1"/>
          </p:nvPr>
        </p:nvSpPr>
        <p:spPr>
          <a:xfrm>
            <a:off x="1447800" y="4038600"/>
            <a:ext cx="7162800" cy="1066800"/>
          </a:xfrm>
        </p:spPr>
        <p:txBody>
          <a:bodyPr>
            <a:normAutofit/>
          </a:bodyPr>
          <a:lstStyle/>
          <a:p>
            <a:pPr eaLnBrk="1" fontAlgn="auto" hangingPunct="1">
              <a:lnSpc>
                <a:spcPct val="80000"/>
              </a:lnSpc>
              <a:spcAft>
                <a:spcPts val="0"/>
              </a:spcAft>
              <a:buFont typeface="Wingdings 2"/>
              <a:buNone/>
              <a:defRPr/>
            </a:pPr>
            <a:endParaRPr lang="en-US" sz="2800"/>
          </a:p>
          <a:p>
            <a:pPr eaLnBrk="1" fontAlgn="auto" hangingPunct="1">
              <a:lnSpc>
                <a:spcPct val="80000"/>
              </a:lnSpc>
              <a:spcAft>
                <a:spcPts val="0"/>
              </a:spcAft>
              <a:buFont typeface="Wingdings 2"/>
              <a:buNone/>
              <a:defRPr/>
            </a:pPr>
            <a:r>
              <a:rPr lang="en-US" sz="3600" b="1">
                <a:latin typeface="Arial" charset="0"/>
              </a:rPr>
              <a:t>Supporting your CPAs</a:t>
            </a:r>
          </a:p>
        </p:txBody>
      </p:sp>
      <p:sp>
        <p:nvSpPr>
          <p:cNvPr id="12292" name="Rectangle 4"/>
          <p:cNvSpPr>
            <a:spLocks noChangeArrowheads="1"/>
          </p:cNvSpPr>
          <p:nvPr/>
        </p:nvSpPr>
        <p:spPr bwMode="auto">
          <a:xfrm>
            <a:off x="1447800" y="5638800"/>
            <a:ext cx="7162800" cy="1066800"/>
          </a:xfrm>
          <a:prstGeom prst="rect">
            <a:avLst/>
          </a:prstGeom>
          <a:noFill/>
          <a:ln>
            <a:noFill/>
          </a:ln>
          <a:effectLst>
            <a:outerShdw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r" eaLnBrk="1" hangingPunct="1">
              <a:lnSpc>
                <a:spcPct val="90000"/>
              </a:lnSpc>
              <a:spcBef>
                <a:spcPct val="20000"/>
              </a:spcBef>
              <a:buFont typeface="Wingdings" pitchFamily="2" charset="2"/>
              <a:buNone/>
            </a:pPr>
            <a:r>
              <a:rPr lang="en-US" sz="3200" b="1">
                <a:latin typeface="Arial" charset="0"/>
                <a:ea typeface="MS Pゴシック" pitchFamily="-92" charset="-128"/>
              </a:rPr>
              <a:t>Nicholas Rogers, </a:t>
            </a:r>
          </a:p>
          <a:p>
            <a:pPr algn="r" eaLnBrk="1" hangingPunct="1">
              <a:lnSpc>
                <a:spcPct val="90000"/>
              </a:lnSpc>
              <a:spcBef>
                <a:spcPct val="20000"/>
              </a:spcBef>
              <a:buFont typeface="Wingdings" pitchFamily="2" charset="2"/>
              <a:buNone/>
            </a:pPr>
            <a:r>
              <a:rPr lang="en-US" sz="3200" b="1">
                <a:latin typeface="Arial" charset="0"/>
                <a:ea typeface="MS Pゴシック" pitchFamily="-92" charset="-128"/>
              </a:rPr>
              <a:t>NREd Consulting, LLC</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p:txBody>
          <a:bodyPr/>
          <a:lstStyle/>
          <a:p>
            <a:pPr lvl="0"/>
            <a:r>
              <a:rPr lang="en-US" b="1" dirty="0"/>
              <a:t>Staffing:</a:t>
            </a:r>
            <a:r>
              <a:rPr lang="en-US" dirty="0"/>
              <a:t> Teachers ask to participate in the program usually because of an interest in the career theme of the academy and/or an interest in working with a team of teachers in a collegial atmosphere. Teachers are required to have a common planning period to meet regularly to: (a) plan the program activities and curriculum; (b) coordinate with business representatives; (c) meet with parents; and (d) assess student and program progress. </a:t>
            </a:r>
          </a:p>
        </p:txBody>
      </p:sp>
    </p:spTree>
    <p:extLst>
      <p:ext uri="{BB962C8B-B14F-4D97-AF65-F5344CB8AC3E}">
        <p14:creationId xmlns:p14="http://schemas.microsoft.com/office/powerpoint/2010/main" val="4202339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p:txBody>
          <a:bodyPr/>
          <a:lstStyle/>
          <a:p>
            <a:pPr lvl="0"/>
            <a:r>
              <a:rPr lang="en-US" b="1" dirty="0"/>
              <a:t>Student selection:</a:t>
            </a:r>
            <a:r>
              <a:rPr lang="en-US" dirty="0"/>
              <a:t> Students voluntarily apply, are interviewed, and are selected on the basis of need and interest. About 60 to 80 students are typically selected for entry each year, enough to makeup two sections of a sophomore class. At least 50 percent of students selected for entry must meet criteria for “at-risk” students as described in this RFA. </a:t>
            </a:r>
          </a:p>
        </p:txBody>
      </p:sp>
    </p:spTree>
    <p:extLst>
      <p:ext uri="{BB962C8B-B14F-4D97-AF65-F5344CB8AC3E}">
        <p14:creationId xmlns:p14="http://schemas.microsoft.com/office/powerpoint/2010/main" val="1410177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a:xfrm>
            <a:off x="304800" y="1295400"/>
            <a:ext cx="8686800" cy="4525962"/>
          </a:xfrm>
        </p:spPr>
        <p:txBody>
          <a:bodyPr/>
          <a:lstStyle/>
          <a:p>
            <a:pPr lvl="0"/>
            <a:r>
              <a:rPr lang="en-US" b="1" dirty="0" smtClean="0"/>
              <a:t>Business involvement:</a:t>
            </a:r>
            <a:r>
              <a:rPr lang="en-US" dirty="0" smtClean="0"/>
              <a:t> Each academy has a partnership with employers who will: (a) serve on an academy steering committee; (b) help to develop the career technical curriculum; (c) provide speakers for academy classes; (d) host field trips to give students a perspective of the workplace; (e) provide mentors who serve as career related role models and personal points of contact; and (f) provide job shadowing, internship, and other work experience opportunities. </a:t>
            </a:r>
          </a:p>
        </p:txBody>
      </p:sp>
    </p:spTree>
    <p:extLst>
      <p:ext uri="{BB962C8B-B14F-4D97-AF65-F5344CB8AC3E}">
        <p14:creationId xmlns:p14="http://schemas.microsoft.com/office/powerpoint/2010/main" val="9819845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a:xfrm>
            <a:off x="304800" y="1311048"/>
            <a:ext cx="8686800" cy="5394551"/>
          </a:xfrm>
        </p:spPr>
        <p:txBody>
          <a:bodyPr/>
          <a:lstStyle/>
          <a:p>
            <a:pPr lvl="0"/>
            <a:r>
              <a:rPr lang="en-US" b="1" dirty="0" smtClean="0"/>
              <a:t>Partnership:</a:t>
            </a:r>
            <a:r>
              <a:rPr lang="en-US" dirty="0" smtClean="0"/>
              <a:t> The business community, community college(s), other postsecondary education and community organizations, and the school district form a partnership to: (a) provide students with opportunities for mentorships, internships, articulated career paths and other means of enhancing an understanding of the world of work and continuing education; and (b) assist teachers in developing curricula that mirrors modern careers. </a:t>
            </a:r>
          </a:p>
          <a:p>
            <a:pPr marL="0" lvl="0" indent="0">
              <a:buNone/>
            </a:pPr>
            <a:r>
              <a:rPr lang="en-US" dirty="0" smtClean="0"/>
              <a:t> </a:t>
            </a:r>
            <a:endParaRPr lang="en-US" dirty="0"/>
          </a:p>
        </p:txBody>
      </p:sp>
    </p:spTree>
    <p:extLst>
      <p:ext uri="{BB962C8B-B14F-4D97-AF65-F5344CB8AC3E}">
        <p14:creationId xmlns:p14="http://schemas.microsoft.com/office/powerpoint/2010/main" val="2558969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a:xfrm>
            <a:off x="304800" y="1311048"/>
            <a:ext cx="8686800" cy="5546951"/>
          </a:xfrm>
        </p:spPr>
        <p:txBody>
          <a:bodyPr/>
          <a:lstStyle/>
          <a:p>
            <a:pPr lvl="0"/>
            <a:r>
              <a:rPr lang="en-US" b="1" dirty="0" smtClean="0"/>
              <a:t>Motivational activities: </a:t>
            </a:r>
            <a:r>
              <a:rPr lang="en-US" dirty="0" smtClean="0"/>
              <a:t>Motivational activities with private sector involvement encourage students’ active involvement in their education to enhance both academic growth and career preparation. </a:t>
            </a:r>
          </a:p>
          <a:p>
            <a:pPr lvl="0"/>
            <a:r>
              <a:rPr lang="en-US" b="1" dirty="0" smtClean="0"/>
              <a:t>Mentorship:</a:t>
            </a:r>
            <a:r>
              <a:rPr lang="en-US" dirty="0" smtClean="0"/>
              <a:t> In the eleventh grade, academy students are matched with mentors. A mentor is usually an employee of a participating business or organization who volunteers to be a career related role model, a friend in the industry, and a caring adult in the student’s life. </a:t>
            </a:r>
            <a:endParaRPr lang="en-US" dirty="0" smtClean="0"/>
          </a:p>
        </p:txBody>
      </p:sp>
    </p:spTree>
    <p:extLst>
      <p:ext uri="{BB962C8B-B14F-4D97-AF65-F5344CB8AC3E}">
        <p14:creationId xmlns:p14="http://schemas.microsoft.com/office/powerpoint/2010/main" val="3681274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a:xfrm>
            <a:off x="283029" y="1311049"/>
            <a:ext cx="8686800" cy="4525962"/>
          </a:xfrm>
        </p:spPr>
        <p:txBody>
          <a:bodyPr/>
          <a:lstStyle/>
          <a:p>
            <a:pPr lvl="1"/>
            <a:r>
              <a:rPr lang="en-US" b="1" dirty="0"/>
              <a:t>Internships:</a:t>
            </a:r>
            <a:r>
              <a:rPr lang="en-US" dirty="0"/>
              <a:t> After their junior year, students are placed in internships. These internships typically take place either during the summer after the junior year or during senior school year. Scheduling challenges, transportation, and workplace opportunities should be considered when arranging internships. Students apply for these positions as they would in the open market. For example, they prepare résumés, complete job applications, and have interviews. An internship is focused on advancing a student’s knowledge and understanding of the career field and the diverse aspects of an industry. </a:t>
            </a:r>
            <a:endParaRPr lang="en-US" sz="2000" dirty="0"/>
          </a:p>
        </p:txBody>
      </p:sp>
    </p:spTree>
    <p:extLst>
      <p:ext uri="{BB962C8B-B14F-4D97-AF65-F5344CB8AC3E}">
        <p14:creationId xmlns:p14="http://schemas.microsoft.com/office/powerpoint/2010/main" val="1387399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p:txBody>
          <a:bodyPr/>
          <a:lstStyle/>
          <a:p>
            <a:pPr lvl="1"/>
            <a:r>
              <a:rPr lang="en-US" b="1" dirty="0" smtClean="0"/>
              <a:t>Postsecondary alignment:</a:t>
            </a:r>
            <a:r>
              <a:rPr lang="en-US" dirty="0" smtClean="0"/>
              <a:t> Academy programs must develop curricular paths, including sequenced CTE courses that go beyond high school graduation and lead to a variety of degree and certificate programs. Alignment with postsecondary programs in the academy’s career focus is critical and required. </a:t>
            </a:r>
            <a:endParaRPr lang="en-US" sz="2000" dirty="0" smtClean="0"/>
          </a:p>
          <a:p>
            <a:pPr lvl="1"/>
            <a:r>
              <a:rPr lang="en-US" b="1" dirty="0" smtClean="0"/>
              <a:t>Assessment:</a:t>
            </a:r>
            <a:r>
              <a:rPr lang="en-US" dirty="0" smtClean="0"/>
              <a:t> CPAs are required to submit an annual report in October of each year, providing detailed student and program data. This report determines amount of funding earned for the previous school year. </a:t>
            </a:r>
            <a:endParaRPr lang="en-US" sz="2000" dirty="0" smtClean="0"/>
          </a:p>
        </p:txBody>
      </p:sp>
    </p:spTree>
    <p:extLst>
      <p:ext uri="{BB962C8B-B14F-4D97-AF65-F5344CB8AC3E}">
        <p14:creationId xmlns:p14="http://schemas.microsoft.com/office/powerpoint/2010/main" val="4087639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p:txBody>
          <a:bodyPr/>
          <a:lstStyle/>
          <a:p>
            <a:pPr lvl="1"/>
            <a:r>
              <a:rPr lang="en-US" b="1" dirty="0" smtClean="0"/>
              <a:t>Professional Development:</a:t>
            </a:r>
            <a:r>
              <a:rPr lang="en-US" dirty="0" smtClean="0"/>
              <a:t> Attendance at the annual conference is required. It is required that at least three members of the academy team attend annually; however, we recommend that the entire academy team, and the school administrators responsible for the academy, attend this year.</a:t>
            </a:r>
            <a:endParaRPr lang="en-US" sz="2000" dirty="0" smtClean="0"/>
          </a:p>
          <a:p>
            <a:pPr marL="457200" lvl="1" indent="0">
              <a:buNone/>
            </a:pPr>
            <a:endParaRPr lang="en-US" sz="2000" dirty="0"/>
          </a:p>
        </p:txBody>
      </p:sp>
    </p:spTree>
    <p:extLst>
      <p:ext uri="{BB962C8B-B14F-4D97-AF65-F5344CB8AC3E}">
        <p14:creationId xmlns:p14="http://schemas.microsoft.com/office/powerpoint/2010/main" val="652058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fontAlgn="auto" hangingPunct="1">
              <a:spcAft>
                <a:spcPts val="0"/>
              </a:spcAft>
              <a:defRPr/>
            </a:pPr>
            <a:r>
              <a:rPr lang="en-US"/>
              <a:t>Issues….</a:t>
            </a:r>
          </a:p>
        </p:txBody>
      </p:sp>
      <p:sp>
        <p:nvSpPr>
          <p:cNvPr id="135171" name="Rectangle 3"/>
          <p:cNvSpPr>
            <a:spLocks noGrp="1" noChangeArrowheads="1"/>
          </p:cNvSpPr>
          <p:nvPr>
            <p:ph idx="1"/>
          </p:nvPr>
        </p:nvSpPr>
        <p:spPr>
          <a:xfrm>
            <a:off x="685800" y="3009900"/>
            <a:ext cx="7772400" cy="2057400"/>
          </a:xfrm>
        </p:spPr>
        <p:txBody>
          <a:bodyPr/>
          <a:lstStyle/>
          <a:p>
            <a:pPr algn="ctr" eaLnBrk="1" hangingPunct="1">
              <a:buFont typeface="Wingdings" pitchFamily="2" charset="2"/>
              <a:buNone/>
            </a:pPr>
            <a:r>
              <a:rPr lang="en-US" sz="4400" smtClean="0"/>
              <a:t>We all got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35170"/>
                                        </p:tgtEl>
                                        <p:attrNameLst>
                                          <p:attrName>style.visibility</p:attrName>
                                        </p:attrNameLst>
                                      </p:cBhvr>
                                      <p:to>
                                        <p:strVal val="visible"/>
                                      </p:to>
                                    </p:set>
                                    <p:animEffect transition="in" filter="fade">
                                      <p:cBhvr>
                                        <p:cTn id="7" dur="2000"/>
                                        <p:tgtEl>
                                          <p:spTgt spid="135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5171">
                                            <p:txEl>
                                              <p:pRg st="0" end="0"/>
                                            </p:txEl>
                                          </p:spTgt>
                                        </p:tgtEl>
                                        <p:attrNameLst>
                                          <p:attrName>style.visibility</p:attrName>
                                        </p:attrNameLst>
                                      </p:cBhvr>
                                      <p:to>
                                        <p:strVal val="visible"/>
                                      </p:to>
                                    </p:set>
                                    <p:animEffect transition="in" filter="fade">
                                      <p:cBhvr>
                                        <p:cTn id="12" dur="2000"/>
                                        <p:tgtEl>
                                          <p:spTgt spid="135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0"/>
            <a:ext cx="7772400" cy="838200"/>
          </a:xfrm>
        </p:spPr>
        <p:txBody>
          <a:bodyPr/>
          <a:lstStyle/>
          <a:p>
            <a:pPr eaLnBrk="1" fontAlgn="auto" hangingPunct="1">
              <a:spcAft>
                <a:spcPts val="0"/>
              </a:spcAft>
              <a:defRPr/>
            </a:pPr>
            <a:r>
              <a:rPr lang="en-US" dirty="0" smtClean="0"/>
              <a:t>Your priorities</a:t>
            </a:r>
            <a:endParaRPr lang="en-US" dirty="0"/>
          </a:p>
        </p:txBody>
      </p:sp>
      <p:sp>
        <p:nvSpPr>
          <p:cNvPr id="72707" name="Rectangle 3"/>
          <p:cNvSpPr>
            <a:spLocks noGrp="1" noChangeArrowheads="1"/>
          </p:cNvSpPr>
          <p:nvPr>
            <p:ph idx="1"/>
          </p:nvPr>
        </p:nvSpPr>
        <p:spPr>
          <a:xfrm>
            <a:off x="685800" y="838200"/>
            <a:ext cx="8077200" cy="6019800"/>
          </a:xfrm>
        </p:spPr>
        <p:txBody>
          <a:bodyPr/>
          <a:lstStyle/>
          <a:p>
            <a:pPr eaLnBrk="1" hangingPunct="1"/>
            <a:r>
              <a:rPr lang="en-US" sz="3000" smtClean="0"/>
              <a:t>Student welfare and achievement</a:t>
            </a:r>
          </a:p>
          <a:p>
            <a:pPr eaLnBrk="1" hangingPunct="1"/>
            <a:r>
              <a:rPr lang="en-US" sz="3000" smtClean="0"/>
              <a:t>College, college, college </a:t>
            </a:r>
          </a:p>
          <a:p>
            <a:pPr eaLnBrk="1" hangingPunct="1"/>
            <a:r>
              <a:rPr lang="en-US" sz="3000" smtClean="0"/>
              <a:t>A-G</a:t>
            </a:r>
          </a:p>
          <a:p>
            <a:pPr eaLnBrk="1" hangingPunct="1"/>
            <a:r>
              <a:rPr lang="en-US" sz="3000" smtClean="0"/>
              <a:t>Closing the achievement gap</a:t>
            </a:r>
          </a:p>
          <a:p>
            <a:pPr eaLnBrk="1" hangingPunct="1"/>
            <a:r>
              <a:rPr lang="en-US" sz="3000" smtClean="0"/>
              <a:t>Small Learning Communities/Small Schools</a:t>
            </a:r>
          </a:p>
          <a:p>
            <a:pPr eaLnBrk="1" hangingPunct="1"/>
            <a:r>
              <a:rPr lang="en-US" sz="3000" smtClean="0"/>
              <a:t>CAHSEE </a:t>
            </a:r>
          </a:p>
          <a:p>
            <a:pPr eaLnBrk="1" hangingPunct="1"/>
            <a:r>
              <a:rPr lang="en-US" sz="3000" smtClean="0"/>
              <a:t>Dropout prevention</a:t>
            </a:r>
          </a:p>
          <a:p>
            <a:pPr eaLnBrk="1" hangingPunct="1"/>
            <a:r>
              <a:rPr lang="en-US" sz="3000" smtClean="0"/>
              <a:t>College and Career Readiness</a:t>
            </a:r>
          </a:p>
          <a:p>
            <a:pPr eaLnBrk="1" hangingPunct="1"/>
            <a:r>
              <a:rPr lang="en-US" sz="3000" smtClean="0"/>
              <a:t>Facilities maintenance, improvement, construction, ADA compliance</a:t>
            </a:r>
          </a:p>
          <a:p>
            <a:pPr eaLnBrk="1" hangingPunct="1"/>
            <a:r>
              <a:rPr lang="en-US" sz="3000" smtClean="0"/>
              <a:t>Keeping all constituents happy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fade">
                                      <p:cBhvr>
                                        <p:cTn id="7" dur="2000"/>
                                        <p:tgtEl>
                                          <p:spTgt spid="72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animEffect transition="in" filter="fade">
                                      <p:cBhvr>
                                        <p:cTn id="12" dur="2000"/>
                                        <p:tgtEl>
                                          <p:spTgt spid="727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2707">
                                            <p:txEl>
                                              <p:pRg st="1" end="1"/>
                                            </p:txEl>
                                          </p:spTgt>
                                        </p:tgtEl>
                                        <p:attrNameLst>
                                          <p:attrName>style.visibility</p:attrName>
                                        </p:attrNameLst>
                                      </p:cBhvr>
                                      <p:to>
                                        <p:strVal val="visible"/>
                                      </p:to>
                                    </p:set>
                                    <p:animEffect transition="in" filter="fade">
                                      <p:cBhvr>
                                        <p:cTn id="17" dur="2000"/>
                                        <p:tgtEl>
                                          <p:spTgt spid="727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2707">
                                            <p:txEl>
                                              <p:pRg st="2" end="2"/>
                                            </p:txEl>
                                          </p:spTgt>
                                        </p:tgtEl>
                                        <p:attrNameLst>
                                          <p:attrName>style.visibility</p:attrName>
                                        </p:attrNameLst>
                                      </p:cBhvr>
                                      <p:to>
                                        <p:strVal val="visible"/>
                                      </p:to>
                                    </p:set>
                                    <p:animEffect transition="in" filter="fade">
                                      <p:cBhvr>
                                        <p:cTn id="22" dur="2000"/>
                                        <p:tgtEl>
                                          <p:spTgt spid="7270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2707">
                                            <p:txEl>
                                              <p:pRg st="3" end="3"/>
                                            </p:txEl>
                                          </p:spTgt>
                                        </p:tgtEl>
                                        <p:attrNameLst>
                                          <p:attrName>style.visibility</p:attrName>
                                        </p:attrNameLst>
                                      </p:cBhvr>
                                      <p:to>
                                        <p:strVal val="visible"/>
                                      </p:to>
                                    </p:set>
                                    <p:animEffect transition="in" filter="fade">
                                      <p:cBhvr>
                                        <p:cTn id="27" dur="2000"/>
                                        <p:tgtEl>
                                          <p:spTgt spid="7270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2707">
                                            <p:txEl>
                                              <p:pRg st="4" end="4"/>
                                            </p:txEl>
                                          </p:spTgt>
                                        </p:tgtEl>
                                        <p:attrNameLst>
                                          <p:attrName>style.visibility</p:attrName>
                                        </p:attrNameLst>
                                      </p:cBhvr>
                                      <p:to>
                                        <p:strVal val="visible"/>
                                      </p:to>
                                    </p:set>
                                    <p:animEffect transition="in" filter="fade">
                                      <p:cBhvr>
                                        <p:cTn id="32" dur="2000"/>
                                        <p:tgtEl>
                                          <p:spTgt spid="7270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2707">
                                            <p:txEl>
                                              <p:pRg st="5" end="5"/>
                                            </p:txEl>
                                          </p:spTgt>
                                        </p:tgtEl>
                                        <p:attrNameLst>
                                          <p:attrName>style.visibility</p:attrName>
                                        </p:attrNameLst>
                                      </p:cBhvr>
                                      <p:to>
                                        <p:strVal val="visible"/>
                                      </p:to>
                                    </p:set>
                                    <p:animEffect transition="in" filter="fade">
                                      <p:cBhvr>
                                        <p:cTn id="37" dur="2000"/>
                                        <p:tgtEl>
                                          <p:spTgt spid="7270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2707">
                                            <p:txEl>
                                              <p:pRg st="6" end="6"/>
                                            </p:txEl>
                                          </p:spTgt>
                                        </p:tgtEl>
                                        <p:attrNameLst>
                                          <p:attrName>style.visibility</p:attrName>
                                        </p:attrNameLst>
                                      </p:cBhvr>
                                      <p:to>
                                        <p:strVal val="visible"/>
                                      </p:to>
                                    </p:set>
                                    <p:animEffect transition="in" filter="fade">
                                      <p:cBhvr>
                                        <p:cTn id="42" dur="2000"/>
                                        <p:tgtEl>
                                          <p:spTgt spid="72707">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2707">
                                            <p:txEl>
                                              <p:pRg st="7" end="7"/>
                                            </p:txEl>
                                          </p:spTgt>
                                        </p:tgtEl>
                                        <p:attrNameLst>
                                          <p:attrName>style.visibility</p:attrName>
                                        </p:attrNameLst>
                                      </p:cBhvr>
                                      <p:to>
                                        <p:strVal val="visible"/>
                                      </p:to>
                                    </p:set>
                                    <p:animEffect transition="in" filter="fade">
                                      <p:cBhvr>
                                        <p:cTn id="47" dur="2000"/>
                                        <p:tgtEl>
                                          <p:spTgt spid="72707">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2707">
                                            <p:txEl>
                                              <p:pRg st="8" end="8"/>
                                            </p:txEl>
                                          </p:spTgt>
                                        </p:tgtEl>
                                        <p:attrNameLst>
                                          <p:attrName>style.visibility</p:attrName>
                                        </p:attrNameLst>
                                      </p:cBhvr>
                                      <p:to>
                                        <p:strVal val="visible"/>
                                      </p:to>
                                    </p:set>
                                    <p:animEffect transition="in" filter="fade">
                                      <p:cBhvr>
                                        <p:cTn id="52" dur="2000"/>
                                        <p:tgtEl>
                                          <p:spTgt spid="72707">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2707">
                                            <p:txEl>
                                              <p:pRg st="9" end="9"/>
                                            </p:txEl>
                                          </p:spTgt>
                                        </p:tgtEl>
                                        <p:attrNameLst>
                                          <p:attrName>style.visibility</p:attrName>
                                        </p:attrNameLst>
                                      </p:cBhvr>
                                      <p:to>
                                        <p:strVal val="visible"/>
                                      </p:to>
                                    </p:set>
                                    <p:animEffect transition="in" filter="fade">
                                      <p:cBhvr>
                                        <p:cTn id="57" dur="2000"/>
                                        <p:tgtEl>
                                          <p:spTgt spid="7270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228600"/>
            <a:ext cx="7772400" cy="990600"/>
          </a:xfrm>
        </p:spPr>
        <p:txBody>
          <a:bodyPr/>
          <a:lstStyle/>
          <a:p>
            <a:pPr eaLnBrk="1" fontAlgn="auto" hangingPunct="1">
              <a:spcAft>
                <a:spcPts val="0"/>
              </a:spcAft>
              <a:defRPr/>
            </a:pPr>
            <a:r>
              <a:rPr lang="en-US" sz="4800"/>
              <a:t>What does it all mean?</a:t>
            </a:r>
          </a:p>
        </p:txBody>
      </p:sp>
      <p:sp>
        <p:nvSpPr>
          <p:cNvPr id="107523" name="Rectangle 3"/>
          <p:cNvSpPr>
            <a:spLocks noGrp="1" noChangeArrowheads="1"/>
          </p:cNvSpPr>
          <p:nvPr>
            <p:ph idx="1"/>
          </p:nvPr>
        </p:nvSpPr>
        <p:spPr>
          <a:xfrm>
            <a:off x="3276600" y="1219200"/>
            <a:ext cx="4953000" cy="5181600"/>
          </a:xfrm>
        </p:spPr>
        <p:txBody>
          <a:bodyPr>
            <a:normAutofit fontScale="92500"/>
          </a:bodyPr>
          <a:lstStyle/>
          <a:p>
            <a:pPr eaLnBrk="1" fontAlgn="auto" hangingPunct="1">
              <a:spcAft>
                <a:spcPts val="0"/>
              </a:spcAft>
              <a:buFont typeface="Wingdings 2"/>
              <a:buChar char=""/>
              <a:defRPr/>
            </a:pPr>
            <a:r>
              <a:rPr lang="en-US" sz="4000"/>
              <a:t>CTE</a:t>
            </a:r>
          </a:p>
          <a:p>
            <a:pPr eaLnBrk="1" fontAlgn="auto" hangingPunct="1">
              <a:spcAft>
                <a:spcPts val="0"/>
              </a:spcAft>
              <a:buFont typeface="Wingdings 2"/>
              <a:buChar char=""/>
              <a:defRPr/>
            </a:pPr>
            <a:r>
              <a:rPr lang="en-US" sz="4000"/>
              <a:t>Career Pathway</a:t>
            </a:r>
          </a:p>
          <a:p>
            <a:pPr eaLnBrk="1" fontAlgn="auto" hangingPunct="1">
              <a:spcAft>
                <a:spcPts val="0"/>
              </a:spcAft>
              <a:buFont typeface="Wingdings 2"/>
              <a:buChar char=""/>
              <a:defRPr/>
            </a:pPr>
            <a:r>
              <a:rPr lang="en-US" sz="4000"/>
              <a:t>Career Academy</a:t>
            </a:r>
          </a:p>
          <a:p>
            <a:pPr eaLnBrk="1" fontAlgn="auto" hangingPunct="1">
              <a:spcAft>
                <a:spcPts val="0"/>
              </a:spcAft>
              <a:buFont typeface="Wingdings 2"/>
              <a:buChar char=""/>
              <a:defRPr/>
            </a:pPr>
            <a:r>
              <a:rPr lang="en-US" sz="4000"/>
              <a:t>CPA</a:t>
            </a:r>
          </a:p>
          <a:p>
            <a:pPr eaLnBrk="1" fontAlgn="auto" hangingPunct="1">
              <a:spcAft>
                <a:spcPts val="0"/>
              </a:spcAft>
              <a:buFont typeface="Wingdings 2"/>
              <a:buChar char=""/>
              <a:defRPr/>
            </a:pPr>
            <a:r>
              <a:rPr lang="en-US" sz="4000"/>
              <a:t>Vocational Education</a:t>
            </a:r>
          </a:p>
          <a:p>
            <a:pPr eaLnBrk="1" fontAlgn="auto" hangingPunct="1">
              <a:spcAft>
                <a:spcPts val="0"/>
              </a:spcAft>
              <a:buFont typeface="Wingdings 2"/>
              <a:buChar char=""/>
              <a:defRPr/>
            </a:pPr>
            <a:r>
              <a:rPr lang="en-US" sz="4000"/>
              <a:t>ROP course</a:t>
            </a:r>
          </a:p>
          <a:p>
            <a:pPr eaLnBrk="1" fontAlgn="auto" hangingPunct="1">
              <a:spcAft>
                <a:spcPts val="0"/>
              </a:spcAft>
              <a:buFont typeface="Wingdings 2"/>
              <a:buChar char=""/>
              <a:defRPr/>
            </a:pPr>
            <a:r>
              <a:rPr lang="en-US" sz="4000"/>
              <a:t>CTE course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07522"/>
                                        </p:tgtEl>
                                        <p:attrNameLst>
                                          <p:attrName>style.visibility</p:attrName>
                                        </p:attrNameLst>
                                      </p:cBhvr>
                                      <p:to>
                                        <p:strVal val="visible"/>
                                      </p:to>
                                    </p:set>
                                    <p:animEffect transition="in" filter="dissolve">
                                      <p:cBhvr>
                                        <p:cTn id="7" dur="500"/>
                                        <p:tgtEl>
                                          <p:spTgt spid="1075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7523">
                                            <p:txEl>
                                              <p:pRg st="0" end="0"/>
                                            </p:txEl>
                                          </p:spTgt>
                                        </p:tgtEl>
                                        <p:attrNameLst>
                                          <p:attrName>style.visibility</p:attrName>
                                        </p:attrNameLst>
                                      </p:cBhvr>
                                      <p:to>
                                        <p:strVal val="visible"/>
                                      </p:to>
                                    </p:set>
                                    <p:animEffect transition="in" filter="dissolve">
                                      <p:cBhvr>
                                        <p:cTn id="12" dur="500"/>
                                        <p:tgtEl>
                                          <p:spTgt spid="1075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7523">
                                            <p:txEl>
                                              <p:pRg st="1" end="1"/>
                                            </p:txEl>
                                          </p:spTgt>
                                        </p:tgtEl>
                                        <p:attrNameLst>
                                          <p:attrName>style.visibility</p:attrName>
                                        </p:attrNameLst>
                                      </p:cBhvr>
                                      <p:to>
                                        <p:strVal val="visible"/>
                                      </p:to>
                                    </p:set>
                                    <p:animEffect transition="in" filter="dissolve">
                                      <p:cBhvr>
                                        <p:cTn id="17" dur="500"/>
                                        <p:tgtEl>
                                          <p:spTgt spid="1075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7523">
                                            <p:txEl>
                                              <p:pRg st="2" end="2"/>
                                            </p:txEl>
                                          </p:spTgt>
                                        </p:tgtEl>
                                        <p:attrNameLst>
                                          <p:attrName>style.visibility</p:attrName>
                                        </p:attrNameLst>
                                      </p:cBhvr>
                                      <p:to>
                                        <p:strVal val="visible"/>
                                      </p:to>
                                    </p:set>
                                    <p:animEffect transition="in" filter="dissolve">
                                      <p:cBhvr>
                                        <p:cTn id="22" dur="500"/>
                                        <p:tgtEl>
                                          <p:spTgt spid="10752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7523">
                                            <p:txEl>
                                              <p:pRg st="3" end="3"/>
                                            </p:txEl>
                                          </p:spTgt>
                                        </p:tgtEl>
                                        <p:attrNameLst>
                                          <p:attrName>style.visibility</p:attrName>
                                        </p:attrNameLst>
                                      </p:cBhvr>
                                      <p:to>
                                        <p:strVal val="visible"/>
                                      </p:to>
                                    </p:set>
                                    <p:animEffect transition="in" filter="dissolve">
                                      <p:cBhvr>
                                        <p:cTn id="27" dur="500"/>
                                        <p:tgtEl>
                                          <p:spTgt spid="10752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7523">
                                            <p:txEl>
                                              <p:pRg st="4" end="4"/>
                                            </p:txEl>
                                          </p:spTgt>
                                        </p:tgtEl>
                                        <p:attrNameLst>
                                          <p:attrName>style.visibility</p:attrName>
                                        </p:attrNameLst>
                                      </p:cBhvr>
                                      <p:to>
                                        <p:strVal val="visible"/>
                                      </p:to>
                                    </p:set>
                                    <p:animEffect transition="in" filter="dissolve">
                                      <p:cBhvr>
                                        <p:cTn id="32" dur="500"/>
                                        <p:tgtEl>
                                          <p:spTgt spid="10752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7523">
                                            <p:txEl>
                                              <p:pRg st="5" end="5"/>
                                            </p:txEl>
                                          </p:spTgt>
                                        </p:tgtEl>
                                        <p:attrNameLst>
                                          <p:attrName>style.visibility</p:attrName>
                                        </p:attrNameLst>
                                      </p:cBhvr>
                                      <p:to>
                                        <p:strVal val="visible"/>
                                      </p:to>
                                    </p:set>
                                    <p:animEffect transition="in" filter="dissolve">
                                      <p:cBhvr>
                                        <p:cTn id="37" dur="500"/>
                                        <p:tgtEl>
                                          <p:spTgt spid="10752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7523">
                                            <p:txEl>
                                              <p:pRg st="6" end="6"/>
                                            </p:txEl>
                                          </p:spTgt>
                                        </p:tgtEl>
                                        <p:attrNameLst>
                                          <p:attrName>style.visibility</p:attrName>
                                        </p:attrNameLst>
                                      </p:cBhvr>
                                      <p:to>
                                        <p:strVal val="visible"/>
                                      </p:to>
                                    </p:set>
                                    <p:animEffect transition="in" filter="dissolve">
                                      <p:cBhvr>
                                        <p:cTn id="42" dur="500"/>
                                        <p:tgtEl>
                                          <p:spTgt spid="1075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228600"/>
            <a:ext cx="7772400" cy="762000"/>
          </a:xfrm>
        </p:spPr>
        <p:txBody>
          <a:bodyPr/>
          <a:lstStyle/>
          <a:p>
            <a:pPr eaLnBrk="1" fontAlgn="auto" hangingPunct="1">
              <a:spcAft>
                <a:spcPts val="0"/>
              </a:spcAft>
              <a:defRPr/>
            </a:pPr>
            <a:r>
              <a:rPr lang="en-US" dirty="0" smtClean="0"/>
              <a:t>issues</a:t>
            </a:r>
            <a:endParaRPr lang="en-US" dirty="0"/>
          </a:p>
        </p:txBody>
      </p:sp>
      <p:sp>
        <p:nvSpPr>
          <p:cNvPr id="73731" name="Rectangle 3"/>
          <p:cNvSpPr>
            <a:spLocks noGrp="1" noChangeArrowheads="1"/>
          </p:cNvSpPr>
          <p:nvPr>
            <p:ph idx="1"/>
          </p:nvPr>
        </p:nvSpPr>
        <p:spPr>
          <a:xfrm>
            <a:off x="1295400" y="1219200"/>
            <a:ext cx="7162800" cy="5334000"/>
          </a:xfrm>
        </p:spPr>
        <p:txBody>
          <a:bodyPr/>
          <a:lstStyle/>
          <a:p>
            <a:pPr eaLnBrk="1" hangingPunct="1"/>
            <a:r>
              <a:rPr lang="en-US" sz="3600" dirty="0" smtClean="0"/>
              <a:t>Scheduling</a:t>
            </a:r>
          </a:p>
          <a:p>
            <a:pPr eaLnBrk="1" hangingPunct="1"/>
            <a:r>
              <a:rPr lang="en-US" sz="3600" dirty="0" smtClean="0"/>
              <a:t>Staffing </a:t>
            </a:r>
            <a:r>
              <a:rPr lang="en-US" sz="3600" dirty="0" smtClean="0"/>
              <a:t>– assigning and changing</a:t>
            </a:r>
          </a:p>
          <a:p>
            <a:pPr eaLnBrk="1" hangingPunct="1"/>
            <a:r>
              <a:rPr lang="en-US" sz="3600" dirty="0" smtClean="0"/>
              <a:t>Charges of elitism</a:t>
            </a:r>
          </a:p>
          <a:p>
            <a:pPr eaLnBrk="1" hangingPunct="1"/>
            <a:r>
              <a:rPr lang="en-US" sz="3600" dirty="0" smtClean="0"/>
              <a:t>Too many mandates</a:t>
            </a:r>
          </a:p>
          <a:p>
            <a:pPr eaLnBrk="1" hangingPunct="1"/>
            <a:r>
              <a:rPr lang="en-US" sz="3600" dirty="0" smtClean="0"/>
              <a:t>Purity of classes</a:t>
            </a:r>
          </a:p>
          <a:p>
            <a:pPr eaLnBrk="1" hangingPunct="1"/>
            <a:r>
              <a:rPr lang="en-US" sz="3600" dirty="0" smtClean="0"/>
              <a:t>A-G</a:t>
            </a:r>
          </a:p>
          <a:p>
            <a:pPr eaLnBrk="1" hangingPunct="1"/>
            <a:r>
              <a:rPr lang="en-US" sz="3600" dirty="0" smtClean="0"/>
              <a:t>Resistance in school to change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fade">
                                      <p:cBhvr>
                                        <p:cTn id="12" dur="2000"/>
                                        <p:tgtEl>
                                          <p:spTgt spid="737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fade">
                                      <p:cBhvr>
                                        <p:cTn id="17" dur="2000"/>
                                        <p:tgtEl>
                                          <p:spTgt spid="737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3731">
                                            <p:txEl>
                                              <p:pRg st="2" end="2"/>
                                            </p:txEl>
                                          </p:spTgt>
                                        </p:tgtEl>
                                        <p:attrNameLst>
                                          <p:attrName>style.visibility</p:attrName>
                                        </p:attrNameLst>
                                      </p:cBhvr>
                                      <p:to>
                                        <p:strVal val="visible"/>
                                      </p:to>
                                    </p:set>
                                    <p:animEffect transition="in" filter="fade">
                                      <p:cBhvr>
                                        <p:cTn id="22" dur="2000"/>
                                        <p:tgtEl>
                                          <p:spTgt spid="737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3731">
                                            <p:txEl>
                                              <p:pRg st="3" end="3"/>
                                            </p:txEl>
                                          </p:spTgt>
                                        </p:tgtEl>
                                        <p:attrNameLst>
                                          <p:attrName>style.visibility</p:attrName>
                                        </p:attrNameLst>
                                      </p:cBhvr>
                                      <p:to>
                                        <p:strVal val="visible"/>
                                      </p:to>
                                    </p:set>
                                    <p:animEffect transition="in" filter="fade">
                                      <p:cBhvr>
                                        <p:cTn id="27" dur="2000"/>
                                        <p:tgtEl>
                                          <p:spTgt spid="7373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3731">
                                            <p:txEl>
                                              <p:pRg st="4" end="4"/>
                                            </p:txEl>
                                          </p:spTgt>
                                        </p:tgtEl>
                                        <p:attrNameLst>
                                          <p:attrName>style.visibility</p:attrName>
                                        </p:attrNameLst>
                                      </p:cBhvr>
                                      <p:to>
                                        <p:strVal val="visible"/>
                                      </p:to>
                                    </p:set>
                                    <p:animEffect transition="in" filter="fade">
                                      <p:cBhvr>
                                        <p:cTn id="32" dur="2000"/>
                                        <p:tgtEl>
                                          <p:spTgt spid="7373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3731">
                                            <p:txEl>
                                              <p:pRg st="5" end="5"/>
                                            </p:txEl>
                                          </p:spTgt>
                                        </p:tgtEl>
                                        <p:attrNameLst>
                                          <p:attrName>style.visibility</p:attrName>
                                        </p:attrNameLst>
                                      </p:cBhvr>
                                      <p:to>
                                        <p:strVal val="visible"/>
                                      </p:to>
                                    </p:set>
                                    <p:animEffect transition="in" filter="fade">
                                      <p:cBhvr>
                                        <p:cTn id="37" dur="2000"/>
                                        <p:tgtEl>
                                          <p:spTgt spid="7373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3731">
                                            <p:txEl>
                                              <p:pRg st="6" end="6"/>
                                            </p:txEl>
                                          </p:spTgt>
                                        </p:tgtEl>
                                        <p:attrNameLst>
                                          <p:attrName>style.visibility</p:attrName>
                                        </p:attrNameLst>
                                      </p:cBhvr>
                                      <p:to>
                                        <p:strVal val="visible"/>
                                      </p:to>
                                    </p:set>
                                    <p:animEffect transition="in" filter="fade">
                                      <p:cBhvr>
                                        <p:cTn id="42" dur="2000"/>
                                        <p:tgtEl>
                                          <p:spTgt spid="737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85800" y="609600"/>
            <a:ext cx="7772400" cy="4419600"/>
          </a:xfrm>
        </p:spPr>
        <p:txBody>
          <a:bodyPr/>
          <a:lstStyle/>
          <a:p>
            <a:pPr eaLnBrk="1" fontAlgn="auto" hangingPunct="1">
              <a:spcAft>
                <a:spcPts val="0"/>
              </a:spcAft>
              <a:defRPr/>
            </a:pPr>
            <a:r>
              <a:rPr lang="en-US" sz="4800" dirty="0" smtClean="0"/>
              <a:t>Where do I start?</a:t>
            </a:r>
            <a:endParaRPr lang="en-US" sz="4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85800" y="609600"/>
            <a:ext cx="7772400" cy="4419600"/>
          </a:xfrm>
        </p:spPr>
        <p:txBody>
          <a:bodyPr/>
          <a:lstStyle/>
          <a:p>
            <a:pPr eaLnBrk="1" fontAlgn="auto" hangingPunct="1">
              <a:spcAft>
                <a:spcPts val="0"/>
              </a:spcAft>
              <a:defRPr/>
            </a:pPr>
            <a:r>
              <a:rPr lang="en-US" sz="4800" dirty="0" smtClean="0"/>
              <a:t>Make the </a:t>
            </a:r>
            <a:r>
              <a:rPr lang="en-US" sz="4800" dirty="0" smtClean="0"/>
              <a:t>case</a:t>
            </a:r>
            <a:br>
              <a:rPr lang="en-US" sz="4800" dirty="0" smtClean="0"/>
            </a:br>
            <a:r>
              <a:rPr lang="en-US" sz="4800" dirty="0" smtClean="0"/>
              <a:t/>
            </a:r>
            <a:br>
              <a:rPr lang="en-US" sz="4800" dirty="0" smtClean="0"/>
            </a:br>
            <a:r>
              <a:rPr lang="en-US" sz="4800" dirty="0" smtClean="0"/>
              <a:t>educate</a:t>
            </a:r>
            <a:endParaRPr lang="en-US" sz="4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ChangeAspect="1" noChangeArrowheads="1" noTextEdit="1"/>
          </p:cNvSpPr>
          <p:nvPr/>
        </p:nvSpPr>
        <p:spPr bwMode="auto">
          <a:xfrm>
            <a:off x="-304800" y="65088"/>
            <a:ext cx="9982200" cy="68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23" name="_s1063"/>
          <p:cNvSpPr>
            <a:spLocks noChangeShapeType="1"/>
          </p:cNvSpPr>
          <p:nvPr/>
        </p:nvSpPr>
        <p:spPr bwMode="auto">
          <a:xfrm flipV="1">
            <a:off x="4559300" y="2124075"/>
            <a:ext cx="1588" cy="687388"/>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56324" name="_s1062"/>
          <p:cNvSpPr>
            <a:spLocks noChangeArrowheads="1"/>
          </p:cNvSpPr>
          <p:nvPr/>
        </p:nvSpPr>
        <p:spPr bwMode="auto">
          <a:xfrm>
            <a:off x="3692525" y="857250"/>
            <a:ext cx="1774825" cy="1374775"/>
          </a:xfrm>
          <a:prstGeom prst="ellipse">
            <a:avLst/>
          </a:prstGeom>
          <a:solidFill>
            <a:srgbClr val="1A0FFF"/>
          </a:solidFill>
          <a:ln w="28575">
            <a:solidFill>
              <a:srgbClr val="0A00CE"/>
            </a:solidFill>
            <a:round/>
            <a:headEnd/>
            <a:tailEnd/>
          </a:ln>
        </p:spPr>
        <p:txBody>
          <a:bodyPr lIns="0" tIns="0" rIns="0" bIns="0" anchor="ctr"/>
          <a:lstStyle/>
          <a:p>
            <a:pPr algn="ctr"/>
            <a:r>
              <a:rPr lang="en-US" sz="1800" b="1">
                <a:latin typeface="Arial" charset="0"/>
                <a:ea typeface="ＭＳ Ｐゴシック" pitchFamily="32" charset="-128"/>
              </a:rPr>
              <a:t>Teachers</a:t>
            </a:r>
          </a:p>
        </p:txBody>
      </p:sp>
      <p:sp>
        <p:nvSpPr>
          <p:cNvPr id="56325" name="_s1061"/>
          <p:cNvSpPr>
            <a:spLocks noChangeShapeType="1"/>
          </p:cNvSpPr>
          <p:nvPr/>
        </p:nvSpPr>
        <p:spPr bwMode="auto">
          <a:xfrm flipV="1">
            <a:off x="5097463" y="2600325"/>
            <a:ext cx="619125" cy="42862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56326" name="_s1060"/>
          <p:cNvSpPr>
            <a:spLocks noChangeArrowheads="1"/>
          </p:cNvSpPr>
          <p:nvPr/>
        </p:nvSpPr>
        <p:spPr bwMode="auto">
          <a:xfrm>
            <a:off x="5467350" y="1558925"/>
            <a:ext cx="1998663" cy="1374775"/>
          </a:xfrm>
          <a:prstGeom prst="ellipse">
            <a:avLst/>
          </a:prstGeom>
          <a:solidFill>
            <a:srgbClr val="9966FF"/>
          </a:solidFill>
          <a:ln w="28575">
            <a:solidFill>
              <a:srgbClr val="5F0FFF"/>
            </a:solidFill>
            <a:round/>
            <a:headEnd/>
            <a:tailEnd/>
          </a:ln>
        </p:spPr>
        <p:txBody>
          <a:bodyPr lIns="0" tIns="0" rIns="0" bIns="0" anchor="ctr"/>
          <a:lstStyle/>
          <a:p>
            <a:pPr algn="ctr"/>
            <a:r>
              <a:rPr lang="en-US" sz="1800" b="1">
                <a:latin typeface="Arial" charset="0"/>
                <a:ea typeface="ＭＳ Ｐゴシック" pitchFamily="32" charset="-128"/>
              </a:rPr>
              <a:t>Advisors</a:t>
            </a:r>
          </a:p>
          <a:p>
            <a:pPr algn="ctr"/>
            <a:r>
              <a:rPr lang="en-US" sz="1800" b="1">
                <a:latin typeface="Arial" charset="0"/>
                <a:ea typeface="ＭＳ Ｐゴシック" pitchFamily="32" charset="-128"/>
              </a:rPr>
              <a:t>&amp;</a:t>
            </a:r>
          </a:p>
          <a:p>
            <a:pPr algn="ctr"/>
            <a:r>
              <a:rPr lang="en-US" sz="1800" b="1">
                <a:latin typeface="Arial" charset="0"/>
                <a:ea typeface="ＭＳ Ｐゴシック" pitchFamily="32" charset="-128"/>
              </a:rPr>
              <a:t>Counselors</a:t>
            </a:r>
          </a:p>
        </p:txBody>
      </p:sp>
      <p:sp>
        <p:nvSpPr>
          <p:cNvPr id="56327" name="_s1059"/>
          <p:cNvSpPr>
            <a:spLocks noChangeShapeType="1"/>
          </p:cNvSpPr>
          <p:nvPr/>
        </p:nvSpPr>
        <p:spPr bwMode="auto">
          <a:xfrm>
            <a:off x="5232400" y="3524250"/>
            <a:ext cx="771525" cy="1524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56328" name="_s1058"/>
          <p:cNvSpPr>
            <a:spLocks noChangeArrowheads="1"/>
          </p:cNvSpPr>
          <p:nvPr/>
        </p:nvSpPr>
        <p:spPr bwMode="auto">
          <a:xfrm>
            <a:off x="5881688" y="3136900"/>
            <a:ext cx="1966912" cy="1374775"/>
          </a:xfrm>
          <a:prstGeom prst="ellipse">
            <a:avLst/>
          </a:prstGeom>
          <a:solidFill>
            <a:srgbClr val="FF00FF"/>
          </a:solidFill>
          <a:ln w="28575">
            <a:solidFill>
              <a:srgbClr val="CA00CA"/>
            </a:solidFill>
            <a:round/>
            <a:headEnd/>
            <a:tailEnd/>
          </a:ln>
        </p:spPr>
        <p:txBody>
          <a:bodyPr lIns="0" tIns="0" rIns="0" bIns="0" anchor="ctr"/>
          <a:lstStyle/>
          <a:p>
            <a:pPr algn="ctr"/>
            <a:r>
              <a:rPr lang="en-US" sz="1800" b="1">
                <a:latin typeface="Arial" charset="0"/>
                <a:ea typeface="ＭＳ Ｐゴシック" pitchFamily="32" charset="-128"/>
              </a:rPr>
              <a:t>Parents/</a:t>
            </a:r>
          </a:p>
          <a:p>
            <a:pPr algn="ctr"/>
            <a:r>
              <a:rPr lang="en-US" sz="1800" b="1">
                <a:latin typeface="Arial" charset="0"/>
                <a:ea typeface="ＭＳ Ｐゴシック" pitchFamily="32" charset="-128"/>
              </a:rPr>
              <a:t>Community</a:t>
            </a:r>
          </a:p>
        </p:txBody>
      </p:sp>
      <p:sp>
        <p:nvSpPr>
          <p:cNvPr id="56329" name="_s1057"/>
          <p:cNvSpPr>
            <a:spLocks noChangeShapeType="1"/>
          </p:cNvSpPr>
          <p:nvPr/>
        </p:nvSpPr>
        <p:spPr bwMode="auto">
          <a:xfrm>
            <a:off x="4856163" y="3927475"/>
            <a:ext cx="346075" cy="6223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56330" name="_s1056"/>
          <p:cNvSpPr>
            <a:spLocks noChangeArrowheads="1"/>
          </p:cNvSpPr>
          <p:nvPr/>
        </p:nvSpPr>
        <p:spPr bwMode="auto">
          <a:xfrm>
            <a:off x="4579938" y="4371975"/>
            <a:ext cx="1966912" cy="1376363"/>
          </a:xfrm>
          <a:prstGeom prst="ellipse">
            <a:avLst/>
          </a:prstGeom>
          <a:solidFill>
            <a:srgbClr val="FF0000"/>
          </a:solidFill>
          <a:ln w="28575">
            <a:solidFill>
              <a:srgbClr val="BE0000"/>
            </a:solidFill>
            <a:round/>
            <a:headEnd/>
            <a:tailEnd/>
          </a:ln>
        </p:spPr>
        <p:txBody>
          <a:bodyPr lIns="0" tIns="0" rIns="0" bIns="0" anchor="ctr"/>
          <a:lstStyle/>
          <a:p>
            <a:pPr algn="ctr"/>
            <a:r>
              <a:rPr lang="en-US" sz="1800" b="1">
                <a:latin typeface="Arial" charset="0"/>
                <a:ea typeface="ＭＳ Ｐゴシック" pitchFamily="32" charset="-128"/>
              </a:rPr>
              <a:t>Business Partners</a:t>
            </a:r>
          </a:p>
        </p:txBody>
      </p:sp>
      <p:sp>
        <p:nvSpPr>
          <p:cNvPr id="56331" name="_s1055"/>
          <p:cNvSpPr>
            <a:spLocks noChangeShapeType="1"/>
          </p:cNvSpPr>
          <p:nvPr/>
        </p:nvSpPr>
        <p:spPr bwMode="auto">
          <a:xfrm flipH="1">
            <a:off x="3924300" y="3927475"/>
            <a:ext cx="344488" cy="6223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56332" name="_s1054"/>
          <p:cNvSpPr>
            <a:spLocks noChangeArrowheads="1"/>
          </p:cNvSpPr>
          <p:nvPr/>
        </p:nvSpPr>
        <p:spPr bwMode="auto">
          <a:xfrm>
            <a:off x="2855913" y="4379913"/>
            <a:ext cx="1584325" cy="1376362"/>
          </a:xfrm>
          <a:prstGeom prst="ellipse">
            <a:avLst/>
          </a:prstGeom>
          <a:solidFill>
            <a:srgbClr val="01BD0A"/>
          </a:solidFill>
          <a:ln w="28575">
            <a:solidFill>
              <a:srgbClr val="019308"/>
            </a:solidFill>
            <a:round/>
            <a:headEnd/>
            <a:tailEnd/>
          </a:ln>
        </p:spPr>
        <p:txBody>
          <a:bodyPr lIns="0" tIns="0" rIns="0" bIns="0" anchor="ctr"/>
          <a:lstStyle/>
          <a:p>
            <a:pPr algn="ctr"/>
            <a:r>
              <a:rPr lang="en-US" sz="1800" b="1">
                <a:latin typeface="Arial" charset="0"/>
                <a:ea typeface="ＭＳ Ｐゴシック" pitchFamily="32" charset="-128"/>
              </a:rPr>
              <a:t>Employer Partners</a:t>
            </a:r>
          </a:p>
        </p:txBody>
      </p:sp>
      <p:sp>
        <p:nvSpPr>
          <p:cNvPr id="56333" name="_s1053"/>
          <p:cNvSpPr>
            <a:spLocks noChangeShapeType="1"/>
          </p:cNvSpPr>
          <p:nvPr/>
        </p:nvSpPr>
        <p:spPr bwMode="auto">
          <a:xfrm flipH="1">
            <a:off x="3136900" y="3524250"/>
            <a:ext cx="773113" cy="1524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56334" name="_s1052"/>
          <p:cNvSpPr>
            <a:spLocks noChangeArrowheads="1"/>
          </p:cNvSpPr>
          <p:nvPr/>
        </p:nvSpPr>
        <p:spPr bwMode="auto">
          <a:xfrm>
            <a:off x="838200" y="3136900"/>
            <a:ext cx="2439988" cy="1366838"/>
          </a:xfrm>
          <a:prstGeom prst="ellipse">
            <a:avLst/>
          </a:prstGeom>
          <a:solidFill>
            <a:srgbClr val="0399FF"/>
          </a:solidFill>
          <a:ln w="28575">
            <a:solidFill>
              <a:srgbClr val="4B595B"/>
            </a:solidFill>
            <a:round/>
            <a:headEnd/>
            <a:tailEnd/>
          </a:ln>
        </p:spPr>
        <p:txBody>
          <a:bodyPr lIns="0" tIns="0" rIns="0" bIns="0" anchor="ctr"/>
          <a:lstStyle/>
          <a:p>
            <a:pPr algn="ctr"/>
            <a:r>
              <a:rPr lang="en-US" sz="1800" b="1" i="1">
                <a:latin typeface="Arial" charset="0"/>
                <a:ea typeface="ＭＳ Ｐゴシック" pitchFamily="32" charset="-128"/>
              </a:rPr>
              <a:t>Administration</a:t>
            </a:r>
            <a:endParaRPr lang="en-US" sz="1800" b="1">
              <a:latin typeface="Arial" charset="0"/>
              <a:ea typeface="ＭＳ Ｐゴシック" pitchFamily="32" charset="-128"/>
            </a:endParaRPr>
          </a:p>
        </p:txBody>
      </p:sp>
      <p:sp>
        <p:nvSpPr>
          <p:cNvPr id="56335" name="_s1051"/>
          <p:cNvSpPr>
            <a:spLocks noChangeShapeType="1"/>
          </p:cNvSpPr>
          <p:nvPr/>
        </p:nvSpPr>
        <p:spPr bwMode="auto">
          <a:xfrm flipH="1" flipV="1">
            <a:off x="3417888" y="2600325"/>
            <a:ext cx="619125" cy="42862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56336" name="_s1050"/>
          <p:cNvSpPr>
            <a:spLocks noChangeArrowheads="1"/>
          </p:cNvSpPr>
          <p:nvPr/>
        </p:nvSpPr>
        <p:spPr bwMode="auto">
          <a:xfrm>
            <a:off x="2108200" y="1560513"/>
            <a:ext cx="1584325" cy="1374775"/>
          </a:xfrm>
          <a:prstGeom prst="ellipse">
            <a:avLst/>
          </a:prstGeom>
          <a:solidFill>
            <a:srgbClr val="FF8C01"/>
          </a:solidFill>
          <a:ln w="28575">
            <a:solidFill>
              <a:srgbClr val="D87600"/>
            </a:solidFill>
            <a:round/>
            <a:headEnd/>
            <a:tailEnd/>
          </a:ln>
        </p:spPr>
        <p:txBody>
          <a:bodyPr lIns="0" tIns="0" rIns="0" bIns="0" anchor="ctr"/>
          <a:lstStyle/>
          <a:p>
            <a:pPr algn="ctr"/>
            <a:r>
              <a:rPr lang="en-US" sz="1800" b="1" i="1">
                <a:latin typeface="Arial" charset="0"/>
                <a:ea typeface="ＭＳ Ｐゴシック" pitchFamily="32" charset="-128"/>
              </a:rPr>
              <a:t>Board</a:t>
            </a:r>
            <a:endParaRPr lang="en-US" sz="1800" b="1">
              <a:latin typeface="Arial" charset="0"/>
              <a:ea typeface="ＭＳ Ｐゴシック" pitchFamily="32" charset="-128"/>
            </a:endParaRPr>
          </a:p>
        </p:txBody>
      </p:sp>
      <p:sp>
        <p:nvSpPr>
          <p:cNvPr id="56337" name="_s1049"/>
          <p:cNvSpPr>
            <a:spLocks noChangeArrowheads="1"/>
          </p:cNvSpPr>
          <p:nvPr/>
        </p:nvSpPr>
        <p:spPr bwMode="auto">
          <a:xfrm>
            <a:off x="3648075" y="2722563"/>
            <a:ext cx="2068513" cy="1374775"/>
          </a:xfrm>
          <a:prstGeom prst="ellipse">
            <a:avLst/>
          </a:prstGeom>
          <a:solidFill>
            <a:srgbClr val="F1FD09"/>
          </a:solidFill>
          <a:ln w="28575">
            <a:solidFill>
              <a:srgbClr val="CAD402"/>
            </a:solidFill>
            <a:round/>
            <a:headEnd/>
            <a:tailEnd/>
          </a:ln>
        </p:spPr>
        <p:txBody>
          <a:bodyPr lIns="0" tIns="0" rIns="0" bIns="0" anchor="ctr"/>
          <a:lstStyle/>
          <a:p>
            <a:pPr algn="ctr"/>
            <a:r>
              <a:rPr lang="en-US" sz="1800" b="1" i="1" dirty="0">
                <a:solidFill>
                  <a:srgbClr val="FF0000"/>
                </a:solidFill>
                <a:latin typeface="Arial" charset="0"/>
                <a:ea typeface="ＭＳ Ｐゴシック" pitchFamily="32" charset="-128"/>
              </a:rPr>
              <a:t>Career</a:t>
            </a:r>
          </a:p>
          <a:p>
            <a:pPr algn="ctr"/>
            <a:r>
              <a:rPr lang="en-US" sz="1800" b="1" i="1" dirty="0">
                <a:solidFill>
                  <a:srgbClr val="FF0000"/>
                </a:solidFill>
                <a:latin typeface="Arial" charset="0"/>
                <a:ea typeface="ＭＳ Ｐゴシック" pitchFamily="32" charset="-128"/>
              </a:rPr>
              <a:t>Academy</a:t>
            </a:r>
          </a:p>
          <a:p>
            <a:pPr algn="ctr"/>
            <a:r>
              <a:rPr lang="en-US" sz="1800" b="1" i="1" dirty="0" smtClean="0">
                <a:solidFill>
                  <a:srgbClr val="FF0000"/>
                </a:solidFill>
                <a:latin typeface="Arial" charset="0"/>
                <a:ea typeface="ＭＳ Ｐゴシック" pitchFamily="32" charset="-128"/>
              </a:rPr>
              <a:t>Stakeholders</a:t>
            </a:r>
            <a:endParaRPr lang="en-US" sz="1800" b="1" i="1" dirty="0">
              <a:solidFill>
                <a:srgbClr val="FF0000"/>
              </a:solidFill>
              <a:latin typeface="Arial" charset="0"/>
              <a:ea typeface="ＭＳ Ｐゴシック" pitchFamily="32"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56337"/>
                                        </p:tgtEl>
                                        <p:attrNameLst>
                                          <p:attrName>style.visibility</p:attrName>
                                        </p:attrNameLst>
                                      </p:cBhvr>
                                      <p:to>
                                        <p:strVal val="visible"/>
                                      </p:to>
                                    </p:set>
                                    <p:animEffect transition="in" filter="fade">
                                      <p:cBhvr>
                                        <p:cTn id="7" dur="770" decel="100000"/>
                                        <p:tgtEl>
                                          <p:spTgt spid="56337"/>
                                        </p:tgtEl>
                                      </p:cBhvr>
                                    </p:animEffect>
                                    <p:animScale>
                                      <p:cBhvr>
                                        <p:cTn id="8" dur="770" decel="100000"/>
                                        <p:tgtEl>
                                          <p:spTgt spid="56337"/>
                                        </p:tgtEl>
                                      </p:cBhvr>
                                      <p:from x="10000" y="10000"/>
                                      <p:to x="200000" y="450000"/>
                                    </p:animScale>
                                    <p:animScale>
                                      <p:cBhvr>
                                        <p:cTn id="9" dur="1230" accel="100000" fill="hold">
                                          <p:stCondLst>
                                            <p:cond delay="770"/>
                                          </p:stCondLst>
                                        </p:cTn>
                                        <p:tgtEl>
                                          <p:spTgt spid="56337"/>
                                        </p:tgtEl>
                                      </p:cBhvr>
                                      <p:from x="200000" y="450000"/>
                                      <p:to x="100000" y="100000"/>
                                    </p:animScale>
                                    <p:set>
                                      <p:cBhvr>
                                        <p:cTn id="10" dur="770" fill="hold"/>
                                        <p:tgtEl>
                                          <p:spTgt spid="56337"/>
                                        </p:tgtEl>
                                        <p:attrNameLst>
                                          <p:attrName>ppt_x</p:attrName>
                                        </p:attrNameLst>
                                      </p:cBhvr>
                                      <p:to>
                                        <p:strVal val="(0.5)"/>
                                      </p:to>
                                    </p:set>
                                    <p:anim from="(0.5)" to="(#ppt_x)" calcmode="lin" valueType="num">
                                      <p:cBhvr>
                                        <p:cTn id="11" dur="1230" accel="100000" fill="hold">
                                          <p:stCondLst>
                                            <p:cond delay="770"/>
                                          </p:stCondLst>
                                        </p:cTn>
                                        <p:tgtEl>
                                          <p:spTgt spid="56337"/>
                                        </p:tgtEl>
                                        <p:attrNameLst>
                                          <p:attrName>ppt_x</p:attrName>
                                        </p:attrNameLst>
                                      </p:cBhvr>
                                    </p:anim>
                                    <p:set>
                                      <p:cBhvr>
                                        <p:cTn id="12" dur="770" fill="hold"/>
                                        <p:tgtEl>
                                          <p:spTgt spid="56337"/>
                                        </p:tgtEl>
                                        <p:attrNameLst>
                                          <p:attrName>ppt_y</p:attrName>
                                        </p:attrNameLst>
                                      </p:cBhvr>
                                      <p:to>
                                        <p:strVal val="(#ppt_y+0.4)"/>
                                      </p:to>
                                    </p:set>
                                    <p:anim from="(#ppt_y+0.4)" to="(#ppt_y)" calcmode="lin" valueType="num">
                                      <p:cBhvr>
                                        <p:cTn id="13" dur="1230" accel="100000" fill="hold">
                                          <p:stCondLst>
                                            <p:cond delay="770"/>
                                          </p:stCondLst>
                                        </p:cTn>
                                        <p:tgtEl>
                                          <p:spTgt spid="56337"/>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632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56324"/>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6325"/>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6326"/>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6327"/>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56328"/>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6329"/>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56330"/>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6331"/>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56332"/>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56333"/>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56334"/>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6335"/>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563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animBg="1"/>
      <p:bldP spid="56324" grpId="0" animBg="1"/>
      <p:bldP spid="56325" grpId="0" animBg="1"/>
      <p:bldP spid="56326" grpId="0" animBg="1"/>
      <p:bldP spid="56327" grpId="0" animBg="1"/>
      <p:bldP spid="56328" grpId="0" animBg="1"/>
      <p:bldP spid="56329" grpId="0" animBg="1"/>
      <p:bldP spid="56330" grpId="0" animBg="1"/>
      <p:bldP spid="56331" grpId="0" animBg="1"/>
      <p:bldP spid="56332" grpId="0" animBg="1"/>
      <p:bldP spid="56333" grpId="0" animBg="1"/>
      <p:bldP spid="56334" grpId="0" animBg="1"/>
      <p:bldP spid="56335" grpId="0" animBg="1"/>
      <p:bldP spid="56336" grpId="0" animBg="1"/>
      <p:bldP spid="56337"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5800" y="152400"/>
            <a:ext cx="7772400" cy="838200"/>
          </a:xfrm>
        </p:spPr>
        <p:txBody>
          <a:bodyPr/>
          <a:lstStyle/>
          <a:p>
            <a:pPr eaLnBrk="1" fontAlgn="auto" hangingPunct="1">
              <a:spcAft>
                <a:spcPts val="0"/>
              </a:spcAft>
              <a:defRPr/>
            </a:pPr>
            <a:r>
              <a:rPr lang="en-US"/>
              <a:t>Making the case</a:t>
            </a:r>
          </a:p>
        </p:txBody>
      </p:sp>
      <p:sp>
        <p:nvSpPr>
          <p:cNvPr id="120835" name="Rectangle 3"/>
          <p:cNvSpPr>
            <a:spLocks noGrp="1" noChangeArrowheads="1"/>
          </p:cNvSpPr>
          <p:nvPr>
            <p:ph idx="1"/>
          </p:nvPr>
        </p:nvSpPr>
        <p:spPr>
          <a:xfrm>
            <a:off x="1219200" y="1905000"/>
            <a:ext cx="7239000" cy="3810000"/>
          </a:xfrm>
        </p:spPr>
        <p:txBody>
          <a:bodyPr/>
          <a:lstStyle/>
          <a:p>
            <a:pPr eaLnBrk="1" hangingPunct="1">
              <a:buFont typeface="Wingdings" pitchFamily="2" charset="2"/>
              <a:buNone/>
            </a:pPr>
            <a:r>
              <a:rPr lang="en-US" smtClean="0"/>
              <a:t>Our kids must have access to rigorous academics that will prepare them for the future.</a:t>
            </a:r>
          </a:p>
          <a:p>
            <a:pPr eaLnBrk="1" hangingPunct="1">
              <a:buFont typeface="Wingdings" pitchFamily="2" charset="2"/>
              <a:buNone/>
            </a:pPr>
            <a:endParaRPr lang="en-US" smtClean="0"/>
          </a:p>
          <a:p>
            <a:pPr eaLnBrk="1" hangingPunct="1"/>
            <a:r>
              <a:rPr lang="en-US" smtClean="0"/>
              <a:t>CPAs are all about contextualizing academic instruction.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randombar(horizontal)">
                                      <p:cBhvr>
                                        <p:cTn id="7" dur="600">
                                          <p:stCondLst>
                                            <p:cond delay="0"/>
                                          </p:stCondLst>
                                        </p:cTn>
                                        <p:tgtEl>
                                          <p:spTgt spid="120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0835">
                                            <p:txEl>
                                              <p:pRg st="0" end="0"/>
                                            </p:txEl>
                                          </p:spTgt>
                                        </p:tgtEl>
                                        <p:attrNameLst>
                                          <p:attrName>style.visibility</p:attrName>
                                        </p:attrNameLst>
                                      </p:cBhvr>
                                      <p:to>
                                        <p:strVal val="visible"/>
                                      </p:to>
                                    </p:set>
                                    <p:animEffect transition="in" filter="randombar(horizontal)">
                                      <p:cBhvr>
                                        <p:cTn id="12" dur="500"/>
                                        <p:tgtEl>
                                          <p:spTgt spid="1208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0835">
                                            <p:txEl>
                                              <p:pRg st="2" end="2"/>
                                            </p:txEl>
                                          </p:spTgt>
                                        </p:tgtEl>
                                        <p:attrNameLst>
                                          <p:attrName>style.visibility</p:attrName>
                                        </p:attrNameLst>
                                      </p:cBhvr>
                                      <p:to>
                                        <p:strVal val="visible"/>
                                      </p:to>
                                    </p:set>
                                    <p:animEffect transition="in" filter="randombar(horizontal)">
                                      <p:cBhvr>
                                        <p:cTn id="17" dur="500"/>
                                        <p:tgtEl>
                                          <p:spTgt spid="120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85800" y="152400"/>
            <a:ext cx="7772400" cy="838200"/>
          </a:xfrm>
        </p:spPr>
        <p:txBody>
          <a:bodyPr/>
          <a:lstStyle/>
          <a:p>
            <a:pPr eaLnBrk="1" fontAlgn="auto" hangingPunct="1">
              <a:spcAft>
                <a:spcPts val="0"/>
              </a:spcAft>
              <a:defRPr/>
            </a:pPr>
            <a:r>
              <a:rPr lang="en-US"/>
              <a:t>Making the case</a:t>
            </a:r>
          </a:p>
        </p:txBody>
      </p:sp>
      <p:sp>
        <p:nvSpPr>
          <p:cNvPr id="124931" name="Rectangle 3"/>
          <p:cNvSpPr>
            <a:spLocks noGrp="1" noChangeArrowheads="1"/>
          </p:cNvSpPr>
          <p:nvPr>
            <p:ph idx="1"/>
          </p:nvPr>
        </p:nvSpPr>
        <p:spPr>
          <a:xfrm>
            <a:off x="1143000" y="1371600"/>
            <a:ext cx="7543800" cy="5181600"/>
          </a:xfrm>
        </p:spPr>
        <p:txBody>
          <a:bodyPr>
            <a:normAutofit lnSpcReduction="10000"/>
          </a:bodyPr>
          <a:lstStyle/>
          <a:p>
            <a:pPr eaLnBrk="1" fontAlgn="auto" hangingPunct="1">
              <a:spcAft>
                <a:spcPts val="0"/>
              </a:spcAft>
              <a:buFont typeface="Wingdings" pitchFamily="2" charset="2"/>
              <a:buNone/>
              <a:defRPr/>
            </a:pPr>
            <a:r>
              <a:rPr lang="en-US" sz="3600" dirty="0"/>
              <a:t>We’ve got to focus on standards, CAHSEE and A-G.</a:t>
            </a:r>
          </a:p>
          <a:p>
            <a:pPr eaLnBrk="1" fontAlgn="auto" hangingPunct="1">
              <a:spcAft>
                <a:spcPts val="0"/>
              </a:spcAft>
              <a:buFont typeface="Wingdings" pitchFamily="2" charset="2"/>
              <a:buNone/>
              <a:defRPr/>
            </a:pPr>
            <a:endParaRPr lang="en-US" sz="2400" dirty="0"/>
          </a:p>
          <a:p>
            <a:pPr eaLnBrk="1" fontAlgn="auto" hangingPunct="1">
              <a:spcAft>
                <a:spcPts val="0"/>
              </a:spcAft>
              <a:buFont typeface="Wingdings 2"/>
              <a:buChar char=""/>
              <a:defRPr/>
            </a:pPr>
            <a:r>
              <a:rPr lang="en-US" sz="3600" dirty="0"/>
              <a:t>CPAs are the best way to cover it all.</a:t>
            </a:r>
          </a:p>
          <a:p>
            <a:pPr lvl="1" eaLnBrk="1" fontAlgn="auto" hangingPunct="1">
              <a:spcAft>
                <a:spcPts val="0"/>
              </a:spcAft>
              <a:buFont typeface="Wingdings 2"/>
              <a:buChar char=""/>
              <a:defRPr/>
            </a:pPr>
            <a:r>
              <a:rPr lang="en-US" sz="3600" dirty="0"/>
              <a:t>CTE standards have academic </a:t>
            </a:r>
            <a:r>
              <a:rPr lang="en-US" sz="3600" dirty="0" smtClean="0"/>
              <a:t>rigor aligned with common core</a:t>
            </a:r>
            <a:endParaRPr lang="en-US" sz="3600" dirty="0"/>
          </a:p>
          <a:p>
            <a:pPr lvl="1" eaLnBrk="1" fontAlgn="auto" hangingPunct="1">
              <a:spcAft>
                <a:spcPts val="0"/>
              </a:spcAft>
              <a:buFont typeface="Wingdings 2"/>
              <a:buChar char=""/>
              <a:defRPr/>
            </a:pPr>
            <a:r>
              <a:rPr lang="en-US" sz="3600" dirty="0"/>
              <a:t>When </a:t>
            </a:r>
            <a:r>
              <a:rPr lang="en-US" sz="3600" dirty="0" smtClean="0"/>
              <a:t>curriculum designed </a:t>
            </a:r>
            <a:r>
              <a:rPr lang="en-US" sz="3600" dirty="0"/>
              <a:t>collaboratively, best chance for academic rigor and A-G approval</a:t>
            </a:r>
            <a:endParaRPr lang="en-US" sz="3600" u="sng"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124930"/>
                                        </p:tgtEl>
                                        <p:attrNameLst>
                                          <p:attrName>style.visibility</p:attrName>
                                        </p:attrNameLst>
                                      </p:cBhvr>
                                      <p:to>
                                        <p:strVal val="visible"/>
                                      </p:to>
                                    </p:set>
                                    <p:animEffect transition="in" filter="randombar(horizontal)">
                                      <p:cBhvr>
                                        <p:cTn id="7" dur="600">
                                          <p:stCondLst>
                                            <p:cond delay="0"/>
                                          </p:stCondLst>
                                        </p:cTn>
                                        <p:tgtEl>
                                          <p:spTgt spid="1249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4931">
                                            <p:txEl>
                                              <p:pRg st="0" end="0"/>
                                            </p:txEl>
                                          </p:spTgt>
                                        </p:tgtEl>
                                        <p:attrNameLst>
                                          <p:attrName>style.visibility</p:attrName>
                                        </p:attrNameLst>
                                      </p:cBhvr>
                                      <p:to>
                                        <p:strVal val="visible"/>
                                      </p:to>
                                    </p:set>
                                    <p:animEffect transition="in" filter="randombar(horizontal)">
                                      <p:cBhvr>
                                        <p:cTn id="12" dur="500"/>
                                        <p:tgtEl>
                                          <p:spTgt spid="1249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4931">
                                            <p:txEl>
                                              <p:pRg st="2" end="2"/>
                                            </p:txEl>
                                          </p:spTgt>
                                        </p:tgtEl>
                                        <p:attrNameLst>
                                          <p:attrName>style.visibility</p:attrName>
                                        </p:attrNameLst>
                                      </p:cBhvr>
                                      <p:to>
                                        <p:strVal val="visible"/>
                                      </p:to>
                                    </p:set>
                                    <p:animEffect transition="in" filter="randombar(horizontal)">
                                      <p:cBhvr>
                                        <p:cTn id="17" dur="500"/>
                                        <p:tgtEl>
                                          <p:spTgt spid="124931">
                                            <p:txEl>
                                              <p:pRg st="2" end="2"/>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24931">
                                            <p:txEl>
                                              <p:pRg st="3" end="3"/>
                                            </p:txEl>
                                          </p:spTgt>
                                        </p:tgtEl>
                                        <p:attrNameLst>
                                          <p:attrName>style.visibility</p:attrName>
                                        </p:attrNameLst>
                                      </p:cBhvr>
                                      <p:to>
                                        <p:strVal val="visible"/>
                                      </p:to>
                                    </p:set>
                                    <p:animEffect transition="in" filter="randombar(horizontal)">
                                      <p:cBhvr>
                                        <p:cTn id="20" dur="500"/>
                                        <p:tgtEl>
                                          <p:spTgt spid="124931">
                                            <p:txEl>
                                              <p:pRg st="3" end="3"/>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24931">
                                            <p:txEl>
                                              <p:pRg st="4" end="4"/>
                                            </p:txEl>
                                          </p:spTgt>
                                        </p:tgtEl>
                                        <p:attrNameLst>
                                          <p:attrName>style.visibility</p:attrName>
                                        </p:attrNameLst>
                                      </p:cBhvr>
                                      <p:to>
                                        <p:strVal val="visible"/>
                                      </p:to>
                                    </p:set>
                                    <p:animEffect transition="in" filter="randombar(horizontal)">
                                      <p:cBhvr>
                                        <p:cTn id="23" dur="500"/>
                                        <p:tgtEl>
                                          <p:spTgt spid="1249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5800" y="152400"/>
            <a:ext cx="7772400" cy="838200"/>
          </a:xfrm>
        </p:spPr>
        <p:txBody>
          <a:bodyPr/>
          <a:lstStyle/>
          <a:p>
            <a:pPr eaLnBrk="1" fontAlgn="auto" hangingPunct="1">
              <a:spcAft>
                <a:spcPts val="0"/>
              </a:spcAft>
              <a:defRPr/>
            </a:pPr>
            <a:r>
              <a:rPr lang="en-US"/>
              <a:t>Making the case</a:t>
            </a:r>
          </a:p>
        </p:txBody>
      </p:sp>
      <p:sp>
        <p:nvSpPr>
          <p:cNvPr id="108547" name="Rectangle 3"/>
          <p:cNvSpPr>
            <a:spLocks noGrp="1" noChangeArrowheads="1"/>
          </p:cNvSpPr>
          <p:nvPr>
            <p:ph idx="1"/>
          </p:nvPr>
        </p:nvSpPr>
        <p:spPr>
          <a:xfrm>
            <a:off x="1676400" y="1676400"/>
            <a:ext cx="6400800" cy="4114800"/>
          </a:xfrm>
        </p:spPr>
        <p:txBody>
          <a:bodyPr/>
          <a:lstStyle/>
          <a:p>
            <a:pPr eaLnBrk="1" hangingPunct="1">
              <a:buFont typeface="Wingdings" pitchFamily="2" charset="2"/>
              <a:buNone/>
            </a:pPr>
            <a:r>
              <a:rPr lang="en-US" sz="4000" dirty="0" smtClean="0"/>
              <a:t>Don’t track my kid!</a:t>
            </a:r>
          </a:p>
          <a:p>
            <a:pPr eaLnBrk="1" hangingPunct="1">
              <a:buFont typeface="Wingdings" pitchFamily="2" charset="2"/>
              <a:buNone/>
            </a:pPr>
            <a:endParaRPr lang="en-US" sz="4000" dirty="0" smtClean="0"/>
          </a:p>
          <a:p>
            <a:pPr eaLnBrk="1" hangingPunct="1">
              <a:buNone/>
            </a:pPr>
            <a:r>
              <a:rPr lang="en-US" sz="4000" dirty="0" smtClean="0"/>
              <a:t>Students shouldn’t have to decide on a career so early.</a:t>
            </a:r>
          </a:p>
          <a:p>
            <a:pPr eaLnBrk="1" hangingPunct="1">
              <a:buFont typeface="Wingdings" pitchFamily="2" charset="2"/>
              <a:buNone/>
            </a:pP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randombar(horizontal)">
                                      <p:cBhvr>
                                        <p:cTn id="7" dur="600">
                                          <p:stCondLst>
                                            <p:cond delay="0"/>
                                          </p:stCondLst>
                                        </p:cTn>
                                        <p:tgtEl>
                                          <p:spTgt spid="1085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8547">
                                            <p:txEl>
                                              <p:pRg st="0" end="0"/>
                                            </p:txEl>
                                          </p:spTgt>
                                        </p:tgtEl>
                                        <p:attrNameLst>
                                          <p:attrName>style.visibility</p:attrName>
                                        </p:attrNameLst>
                                      </p:cBhvr>
                                      <p:to>
                                        <p:strVal val="visible"/>
                                      </p:to>
                                    </p:set>
                                    <p:animEffect transition="in" filter="randombar(horizontal)">
                                      <p:cBhvr>
                                        <p:cTn id="12" dur="500"/>
                                        <p:tgtEl>
                                          <p:spTgt spid="1085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8547">
                                            <p:txEl>
                                              <p:pRg st="2" end="2"/>
                                            </p:txEl>
                                          </p:spTgt>
                                        </p:tgtEl>
                                        <p:attrNameLst>
                                          <p:attrName>style.visibility</p:attrName>
                                        </p:attrNameLst>
                                      </p:cBhvr>
                                      <p:to>
                                        <p:strVal val="visible"/>
                                      </p:to>
                                    </p:set>
                                    <p:animEffect transition="in" filter="randombar(horizontal)">
                                      <p:cBhvr>
                                        <p:cTn id="17" dur="500"/>
                                        <p:tgtEl>
                                          <p:spTgt spid="1085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685800" y="152400"/>
            <a:ext cx="7772400" cy="838200"/>
          </a:xfrm>
        </p:spPr>
        <p:txBody>
          <a:bodyPr/>
          <a:lstStyle/>
          <a:p>
            <a:pPr eaLnBrk="1" fontAlgn="auto" hangingPunct="1">
              <a:spcAft>
                <a:spcPts val="0"/>
              </a:spcAft>
              <a:defRPr/>
            </a:pPr>
            <a:r>
              <a:rPr lang="en-US"/>
              <a:t>Making the case</a:t>
            </a:r>
          </a:p>
        </p:txBody>
      </p:sp>
      <p:sp>
        <p:nvSpPr>
          <p:cNvPr id="130051" name="Rectangle 3"/>
          <p:cNvSpPr>
            <a:spLocks noGrp="1" noChangeArrowheads="1"/>
          </p:cNvSpPr>
          <p:nvPr>
            <p:ph idx="1"/>
          </p:nvPr>
        </p:nvSpPr>
        <p:spPr>
          <a:xfrm>
            <a:off x="1219200" y="1219200"/>
            <a:ext cx="7239000" cy="5105400"/>
          </a:xfrm>
        </p:spPr>
        <p:txBody>
          <a:bodyPr/>
          <a:lstStyle/>
          <a:p>
            <a:pPr eaLnBrk="1" hangingPunct="1">
              <a:lnSpc>
                <a:spcPct val="90000"/>
              </a:lnSpc>
              <a:buFont typeface="Wingdings" pitchFamily="2" charset="2"/>
              <a:buNone/>
            </a:pPr>
            <a:endParaRPr lang="en-US" sz="2400" dirty="0" smtClean="0"/>
          </a:p>
          <a:p>
            <a:pPr eaLnBrk="1" hangingPunct="1">
              <a:lnSpc>
                <a:spcPct val="90000"/>
              </a:lnSpc>
            </a:pPr>
            <a:r>
              <a:rPr lang="en-US" sz="4000" dirty="0" smtClean="0"/>
              <a:t>Confidence and connections.</a:t>
            </a:r>
          </a:p>
          <a:p>
            <a:pPr eaLnBrk="1" hangingPunct="1">
              <a:lnSpc>
                <a:spcPct val="90000"/>
              </a:lnSpc>
            </a:pPr>
            <a:r>
              <a:rPr lang="en-US" sz="4000" dirty="0" smtClean="0"/>
              <a:t>Teaching </a:t>
            </a:r>
            <a:r>
              <a:rPr lang="en-US" sz="4000" dirty="0" smtClean="0"/>
              <a:t>transferrable </a:t>
            </a:r>
            <a:r>
              <a:rPr lang="en-US" sz="4000" dirty="0" smtClean="0"/>
              <a:t>skills (SCANS)</a:t>
            </a:r>
          </a:p>
          <a:p>
            <a:pPr eaLnBrk="1" hangingPunct="1">
              <a:lnSpc>
                <a:spcPct val="90000"/>
              </a:lnSpc>
            </a:pPr>
            <a:r>
              <a:rPr lang="en-US" sz="4000" dirty="0" smtClean="0"/>
              <a:t>Average six careers </a:t>
            </a:r>
          </a:p>
          <a:p>
            <a:pPr lvl="1" eaLnBrk="1" hangingPunct="1">
              <a:lnSpc>
                <a:spcPct val="90000"/>
              </a:lnSpc>
            </a:pPr>
            <a:r>
              <a:rPr lang="en-US" sz="3600" dirty="0" smtClean="0"/>
              <a:t>(20% not yet invented).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randombar(horizontal)">
                                      <p:cBhvr>
                                        <p:cTn id="7" dur="600">
                                          <p:stCondLst>
                                            <p:cond delay="0"/>
                                          </p:stCondLst>
                                        </p:cTn>
                                        <p:tgtEl>
                                          <p:spTgt spid="130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0051">
                                            <p:txEl>
                                              <p:pRg st="1" end="1"/>
                                            </p:txEl>
                                          </p:spTgt>
                                        </p:tgtEl>
                                        <p:attrNameLst>
                                          <p:attrName>style.visibility</p:attrName>
                                        </p:attrNameLst>
                                      </p:cBhvr>
                                      <p:to>
                                        <p:strVal val="visible"/>
                                      </p:to>
                                    </p:set>
                                    <p:animEffect transition="in" filter="randombar(horizontal)">
                                      <p:cBhvr>
                                        <p:cTn id="12" dur="500"/>
                                        <p:tgtEl>
                                          <p:spTgt spid="1300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0051">
                                            <p:txEl>
                                              <p:pRg st="2" end="2"/>
                                            </p:txEl>
                                          </p:spTgt>
                                        </p:tgtEl>
                                        <p:attrNameLst>
                                          <p:attrName>style.visibility</p:attrName>
                                        </p:attrNameLst>
                                      </p:cBhvr>
                                      <p:to>
                                        <p:strVal val="visible"/>
                                      </p:to>
                                    </p:set>
                                    <p:animEffect transition="in" filter="randombar(horizontal)">
                                      <p:cBhvr>
                                        <p:cTn id="17" dur="500"/>
                                        <p:tgtEl>
                                          <p:spTgt spid="1300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30051">
                                            <p:txEl>
                                              <p:pRg st="3" end="3"/>
                                            </p:txEl>
                                          </p:spTgt>
                                        </p:tgtEl>
                                        <p:attrNameLst>
                                          <p:attrName>style.visibility</p:attrName>
                                        </p:attrNameLst>
                                      </p:cBhvr>
                                      <p:to>
                                        <p:strVal val="visible"/>
                                      </p:to>
                                    </p:set>
                                    <p:animEffect transition="in" filter="randombar(horizontal)">
                                      <p:cBhvr>
                                        <p:cTn id="22" dur="500"/>
                                        <p:tgtEl>
                                          <p:spTgt spid="130051">
                                            <p:txEl>
                                              <p:pRg st="3" end="3"/>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30051">
                                            <p:txEl>
                                              <p:pRg st="4" end="4"/>
                                            </p:txEl>
                                          </p:spTgt>
                                        </p:tgtEl>
                                        <p:attrNameLst>
                                          <p:attrName>style.visibility</p:attrName>
                                        </p:attrNameLst>
                                      </p:cBhvr>
                                      <p:to>
                                        <p:strVal val="visible"/>
                                      </p:to>
                                    </p:set>
                                    <p:animEffect transition="in" filter="randombar(horizontal)">
                                      <p:cBhvr>
                                        <p:cTn id="25" dur="500"/>
                                        <p:tgtEl>
                                          <p:spTgt spid="130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685800" y="152400"/>
            <a:ext cx="7772400" cy="838200"/>
          </a:xfrm>
        </p:spPr>
        <p:txBody>
          <a:bodyPr/>
          <a:lstStyle/>
          <a:p>
            <a:pPr eaLnBrk="1" fontAlgn="auto" hangingPunct="1">
              <a:spcAft>
                <a:spcPts val="0"/>
              </a:spcAft>
              <a:defRPr/>
            </a:pPr>
            <a:r>
              <a:rPr lang="en-US"/>
              <a:t>Making the case</a:t>
            </a:r>
          </a:p>
        </p:txBody>
      </p:sp>
      <p:sp>
        <p:nvSpPr>
          <p:cNvPr id="132099" name="Rectangle 3"/>
          <p:cNvSpPr>
            <a:spLocks noGrp="1" noChangeArrowheads="1"/>
          </p:cNvSpPr>
          <p:nvPr>
            <p:ph idx="1"/>
          </p:nvPr>
        </p:nvSpPr>
        <p:spPr>
          <a:xfrm>
            <a:off x="1676400" y="1676400"/>
            <a:ext cx="6400800" cy="4114800"/>
          </a:xfrm>
        </p:spPr>
        <p:txBody>
          <a:bodyPr/>
          <a:lstStyle/>
          <a:p>
            <a:pPr eaLnBrk="1" hangingPunct="1">
              <a:buFont typeface="Wingdings" pitchFamily="2" charset="2"/>
              <a:buNone/>
            </a:pPr>
            <a:r>
              <a:rPr lang="en-US" sz="4000" smtClean="0"/>
              <a:t>Career academies are elitist.</a:t>
            </a:r>
          </a:p>
          <a:p>
            <a:pPr eaLnBrk="1" hangingPunct="1">
              <a:buFont typeface="Wingdings" pitchFamily="2" charset="2"/>
              <a:buNone/>
            </a:pPr>
            <a:endParaRPr lang="en-US" sz="4000" smtClean="0"/>
          </a:p>
          <a:p>
            <a:pPr eaLnBrk="1" hangingPunct="1"/>
            <a:r>
              <a:rPr lang="en-US" sz="4000" smtClean="0"/>
              <a:t>Mandatory recruitment of at-risk youth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132098"/>
                                        </p:tgtEl>
                                        <p:attrNameLst>
                                          <p:attrName>style.visibility</p:attrName>
                                        </p:attrNameLst>
                                      </p:cBhvr>
                                      <p:to>
                                        <p:strVal val="visible"/>
                                      </p:to>
                                    </p:set>
                                    <p:animEffect transition="in" filter="randombar(horizontal)">
                                      <p:cBhvr>
                                        <p:cTn id="7" dur="600">
                                          <p:stCondLst>
                                            <p:cond delay="0"/>
                                          </p:stCondLst>
                                        </p:cTn>
                                        <p:tgtEl>
                                          <p:spTgt spid="132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2099">
                                            <p:txEl>
                                              <p:pRg st="0" end="0"/>
                                            </p:txEl>
                                          </p:spTgt>
                                        </p:tgtEl>
                                        <p:attrNameLst>
                                          <p:attrName>style.visibility</p:attrName>
                                        </p:attrNameLst>
                                      </p:cBhvr>
                                      <p:to>
                                        <p:strVal val="visible"/>
                                      </p:to>
                                    </p:set>
                                    <p:animEffect transition="in" filter="randombar(horizontal)">
                                      <p:cBhvr>
                                        <p:cTn id="12" dur="500"/>
                                        <p:tgtEl>
                                          <p:spTgt spid="1320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randombar(horizontal)">
                                      <p:cBhvr>
                                        <p:cTn id="17" dur="500"/>
                                        <p:tgtEl>
                                          <p:spTgt spid="132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228600"/>
            <a:ext cx="7772400" cy="838200"/>
          </a:xfrm>
        </p:spPr>
        <p:txBody>
          <a:bodyPr/>
          <a:lstStyle/>
          <a:p>
            <a:pPr eaLnBrk="1" fontAlgn="auto" hangingPunct="1">
              <a:spcAft>
                <a:spcPts val="0"/>
              </a:spcAft>
              <a:defRPr/>
            </a:pPr>
            <a:r>
              <a:rPr lang="en-US" dirty="0" smtClean="0"/>
              <a:t>Be prepared.  Arm yourself</a:t>
            </a:r>
            <a:endParaRPr lang="en-US" dirty="0"/>
          </a:p>
        </p:txBody>
      </p:sp>
      <p:sp>
        <p:nvSpPr>
          <p:cNvPr id="96259" name="Rectangle 3"/>
          <p:cNvSpPr>
            <a:spLocks noGrp="1" noChangeArrowheads="1"/>
          </p:cNvSpPr>
          <p:nvPr>
            <p:ph idx="1"/>
          </p:nvPr>
        </p:nvSpPr>
        <p:spPr>
          <a:xfrm>
            <a:off x="304800" y="1066800"/>
            <a:ext cx="8305800" cy="5791200"/>
          </a:xfrm>
        </p:spPr>
        <p:txBody>
          <a:bodyPr>
            <a:normAutofit lnSpcReduction="10000"/>
          </a:bodyPr>
          <a:lstStyle/>
          <a:p>
            <a:pPr lvl="1" eaLnBrk="1" fontAlgn="auto" hangingPunct="1">
              <a:spcAft>
                <a:spcPts val="0"/>
              </a:spcAft>
              <a:buFont typeface="Wingdings 2"/>
              <a:buChar char=""/>
              <a:defRPr/>
            </a:pPr>
            <a:r>
              <a:rPr lang="en-US" sz="3600"/>
              <a:t>Academy components</a:t>
            </a:r>
          </a:p>
          <a:p>
            <a:pPr lvl="1" eaLnBrk="1" fontAlgn="auto" hangingPunct="1">
              <a:spcAft>
                <a:spcPts val="0"/>
              </a:spcAft>
              <a:buFont typeface="Wingdings 2"/>
              <a:buChar char=""/>
              <a:defRPr/>
            </a:pPr>
            <a:r>
              <a:rPr lang="en-US" sz="3600"/>
              <a:t>Sample standards and lessons</a:t>
            </a:r>
          </a:p>
          <a:p>
            <a:pPr lvl="1" eaLnBrk="1" fontAlgn="auto" hangingPunct="1">
              <a:spcAft>
                <a:spcPts val="0"/>
              </a:spcAft>
              <a:buFont typeface="Wingdings 2"/>
              <a:buChar char=""/>
              <a:defRPr/>
            </a:pPr>
            <a:r>
              <a:rPr lang="en-US" sz="3600"/>
              <a:t>Data (on achievement, attendance, dropout rate, internships/jobs, business connections, post-secondary success)</a:t>
            </a:r>
          </a:p>
          <a:p>
            <a:pPr lvl="1" eaLnBrk="1" fontAlgn="auto" hangingPunct="1">
              <a:spcAft>
                <a:spcPts val="0"/>
              </a:spcAft>
              <a:buFont typeface="Wingdings 2"/>
              <a:buChar char=""/>
              <a:defRPr/>
            </a:pPr>
            <a:r>
              <a:rPr lang="en-US" sz="3600"/>
              <a:t>News stories</a:t>
            </a:r>
          </a:p>
          <a:p>
            <a:pPr lvl="1" eaLnBrk="1" fontAlgn="auto" hangingPunct="1">
              <a:spcAft>
                <a:spcPts val="0"/>
              </a:spcAft>
              <a:buFont typeface="Wingdings 2"/>
              <a:buChar char=""/>
              <a:defRPr/>
            </a:pPr>
            <a:r>
              <a:rPr lang="en-US" sz="3600"/>
              <a:t>Anecdotal evidence</a:t>
            </a:r>
          </a:p>
          <a:p>
            <a:pPr lvl="1" eaLnBrk="1" fontAlgn="auto" hangingPunct="1">
              <a:spcAft>
                <a:spcPts val="0"/>
              </a:spcAft>
              <a:buFont typeface="Wingdings 2"/>
              <a:buChar char=""/>
              <a:defRPr/>
            </a:pPr>
            <a:r>
              <a:rPr lang="en-US" sz="3600"/>
              <a:t>Labor Market – high-growth, high-wage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fade">
                                      <p:cBhvr>
                                        <p:cTn id="7" dur="2000"/>
                                        <p:tgtEl>
                                          <p:spTgt spid="96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fade">
                                      <p:cBhvr>
                                        <p:cTn id="12" dur="2000"/>
                                        <p:tgtEl>
                                          <p:spTgt spid="9625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6259">
                                            <p:txEl>
                                              <p:pRg st="1" end="1"/>
                                            </p:txEl>
                                          </p:spTgt>
                                        </p:tgtEl>
                                        <p:attrNameLst>
                                          <p:attrName>style.visibility</p:attrName>
                                        </p:attrNameLst>
                                      </p:cBhvr>
                                      <p:to>
                                        <p:strVal val="visible"/>
                                      </p:to>
                                    </p:set>
                                    <p:animEffect transition="in" filter="fade">
                                      <p:cBhvr>
                                        <p:cTn id="15" dur="2000"/>
                                        <p:tgtEl>
                                          <p:spTgt spid="9625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6259">
                                            <p:txEl>
                                              <p:pRg st="2" end="2"/>
                                            </p:txEl>
                                          </p:spTgt>
                                        </p:tgtEl>
                                        <p:attrNameLst>
                                          <p:attrName>style.visibility</p:attrName>
                                        </p:attrNameLst>
                                      </p:cBhvr>
                                      <p:to>
                                        <p:strVal val="visible"/>
                                      </p:to>
                                    </p:set>
                                    <p:animEffect transition="in" filter="fade">
                                      <p:cBhvr>
                                        <p:cTn id="18" dur="2000"/>
                                        <p:tgtEl>
                                          <p:spTgt spid="9625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6259">
                                            <p:txEl>
                                              <p:pRg st="3" end="3"/>
                                            </p:txEl>
                                          </p:spTgt>
                                        </p:tgtEl>
                                        <p:attrNameLst>
                                          <p:attrName>style.visibility</p:attrName>
                                        </p:attrNameLst>
                                      </p:cBhvr>
                                      <p:to>
                                        <p:strVal val="visible"/>
                                      </p:to>
                                    </p:set>
                                    <p:animEffect transition="in" filter="fade">
                                      <p:cBhvr>
                                        <p:cTn id="21" dur="2000"/>
                                        <p:tgtEl>
                                          <p:spTgt spid="9625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6259">
                                            <p:txEl>
                                              <p:pRg st="4" end="4"/>
                                            </p:txEl>
                                          </p:spTgt>
                                        </p:tgtEl>
                                        <p:attrNameLst>
                                          <p:attrName>style.visibility</p:attrName>
                                        </p:attrNameLst>
                                      </p:cBhvr>
                                      <p:to>
                                        <p:strVal val="visible"/>
                                      </p:to>
                                    </p:set>
                                    <p:animEffect transition="in" filter="fade">
                                      <p:cBhvr>
                                        <p:cTn id="24" dur="2000"/>
                                        <p:tgtEl>
                                          <p:spTgt spid="96259">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96259">
                                            <p:txEl>
                                              <p:pRg st="5" end="5"/>
                                            </p:txEl>
                                          </p:spTgt>
                                        </p:tgtEl>
                                        <p:attrNameLst>
                                          <p:attrName>style.visibility</p:attrName>
                                        </p:attrNameLst>
                                      </p:cBhvr>
                                      <p:to>
                                        <p:strVal val="visible"/>
                                      </p:to>
                                    </p:set>
                                    <p:animEffect transition="in" filter="fade">
                                      <p:cBhvr>
                                        <p:cTn id="27" dur="2000"/>
                                        <p:tgtEl>
                                          <p:spTgt spid="962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CAREER TECHNICAL EDUCATION </a:t>
            </a:r>
            <a:r>
              <a:rPr lang="en-US" b="1" dirty="0" smtClean="0">
                <a:latin typeface="Calibri" pitchFamily="34" charset="0"/>
                <a:cs typeface="Calibri" pitchFamily="34" charset="0"/>
              </a:rPr>
              <a:t>is a program of study that involves a multi-year sequence of courses that integrate core academic knowledge with technical and occupational knowledge to provide students with pathways to post-secondary education and careers.</a:t>
            </a:r>
            <a:endParaRPr lang="en-US" dirty="0"/>
          </a:p>
        </p:txBody>
      </p:sp>
    </p:spTree>
    <p:extLst>
      <p:ext uri="{BB962C8B-B14F-4D97-AF65-F5344CB8AC3E}">
        <p14:creationId xmlns:p14="http://schemas.microsoft.com/office/powerpoint/2010/main" val="1318113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85800" y="609600"/>
            <a:ext cx="7772400" cy="4419600"/>
          </a:xfrm>
        </p:spPr>
        <p:txBody>
          <a:bodyPr/>
          <a:lstStyle/>
          <a:p>
            <a:pPr eaLnBrk="1" fontAlgn="auto" hangingPunct="1">
              <a:spcAft>
                <a:spcPts val="0"/>
              </a:spcAft>
              <a:defRPr/>
            </a:pPr>
            <a:r>
              <a:rPr lang="en-US" sz="4800" dirty="0" smtClean="0"/>
              <a:t>integrate</a:t>
            </a:r>
            <a:endParaRPr lang="en-US" sz="4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_s1070"/>
          <p:cNvSpPr>
            <a:spLocks noChangeShapeType="1"/>
          </p:cNvSpPr>
          <p:nvPr/>
        </p:nvSpPr>
        <p:spPr bwMode="auto">
          <a:xfrm flipH="1">
            <a:off x="2497138" y="3476625"/>
            <a:ext cx="931862"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33795" name="_s1071"/>
          <p:cNvSpPr>
            <a:spLocks noChangeArrowheads="1"/>
          </p:cNvSpPr>
          <p:nvPr/>
        </p:nvSpPr>
        <p:spPr bwMode="auto">
          <a:xfrm>
            <a:off x="307975" y="2740025"/>
            <a:ext cx="2619375" cy="1454150"/>
          </a:xfrm>
          <a:prstGeom prst="ellipse">
            <a:avLst/>
          </a:prstGeom>
          <a:solidFill>
            <a:srgbClr val="CC99FF"/>
          </a:solidFill>
          <a:ln w="9525">
            <a:solidFill>
              <a:srgbClr val="CC99FF"/>
            </a:solidFill>
            <a:round/>
            <a:headEnd/>
            <a:tailEnd/>
          </a:ln>
        </p:spPr>
        <p:txBody>
          <a:bodyPr lIns="0" tIns="0" rIns="0" bIns="0" anchor="ctr"/>
          <a:lstStyle/>
          <a:p>
            <a:pPr algn="ctr"/>
            <a:r>
              <a:rPr lang="en-US" sz="2100" b="1">
                <a:latin typeface="Arial" charset="0"/>
                <a:ea typeface="ＭＳ Ｐゴシック" pitchFamily="32" charset="-128"/>
                <a:cs typeface="Arial" charset="0"/>
              </a:rPr>
              <a:t>Perkins Requirements</a:t>
            </a:r>
          </a:p>
        </p:txBody>
      </p:sp>
      <p:grpSp>
        <p:nvGrpSpPr>
          <p:cNvPr id="28691" name="Group 19"/>
          <p:cNvGrpSpPr>
            <a:grpSpLocks/>
          </p:cNvGrpSpPr>
          <p:nvPr/>
        </p:nvGrpSpPr>
        <p:grpSpPr bwMode="auto">
          <a:xfrm>
            <a:off x="2914650" y="4000500"/>
            <a:ext cx="3543300" cy="2514600"/>
            <a:chOff x="1776" y="2448"/>
            <a:chExt cx="2232" cy="1584"/>
          </a:xfrm>
        </p:grpSpPr>
        <p:sp>
          <p:nvSpPr>
            <p:cNvPr id="33803" name="_s1072"/>
            <p:cNvSpPr>
              <a:spLocks noChangeShapeType="1"/>
            </p:cNvSpPr>
            <p:nvPr/>
          </p:nvSpPr>
          <p:spPr bwMode="auto">
            <a:xfrm flipH="1">
              <a:off x="2879" y="2448"/>
              <a:ext cx="1" cy="47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33804" name="_s1073"/>
            <p:cNvSpPr>
              <a:spLocks noChangeArrowheads="1"/>
            </p:cNvSpPr>
            <p:nvPr/>
          </p:nvSpPr>
          <p:spPr bwMode="auto">
            <a:xfrm>
              <a:off x="1776" y="2921"/>
              <a:ext cx="2232" cy="1111"/>
            </a:xfrm>
            <a:prstGeom prst="ellipse">
              <a:avLst/>
            </a:prstGeom>
            <a:solidFill>
              <a:srgbClr val="CC99FF"/>
            </a:solidFill>
            <a:ln w="9525">
              <a:solidFill>
                <a:srgbClr val="CC99FF"/>
              </a:solidFill>
              <a:round/>
              <a:headEnd/>
              <a:tailEnd/>
            </a:ln>
          </p:spPr>
          <p:txBody>
            <a:bodyPr lIns="0" tIns="0" rIns="0" bIns="0" anchor="ctr"/>
            <a:lstStyle/>
            <a:p>
              <a:pPr algn="ctr"/>
              <a:r>
                <a:rPr lang="en-US" sz="2100" b="1">
                  <a:latin typeface="Arial" charset="0"/>
                  <a:ea typeface="ＭＳ Ｐゴシック" pitchFamily="32" charset="-128"/>
                </a:rPr>
                <a:t>Work Experience Education</a:t>
              </a:r>
            </a:p>
          </p:txBody>
        </p:sp>
      </p:grpSp>
      <p:sp>
        <p:nvSpPr>
          <p:cNvPr id="33797" name="_s1074"/>
          <p:cNvSpPr>
            <a:spLocks noChangeShapeType="1"/>
          </p:cNvSpPr>
          <p:nvPr/>
        </p:nvSpPr>
        <p:spPr bwMode="auto">
          <a:xfrm flipV="1">
            <a:off x="5638800" y="3476625"/>
            <a:ext cx="1038225"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33798" name="_s1075"/>
          <p:cNvSpPr>
            <a:spLocks noChangeArrowheads="1"/>
          </p:cNvSpPr>
          <p:nvPr/>
        </p:nvSpPr>
        <p:spPr bwMode="auto">
          <a:xfrm>
            <a:off x="6457950" y="2767013"/>
            <a:ext cx="2686050" cy="1684337"/>
          </a:xfrm>
          <a:prstGeom prst="ellipse">
            <a:avLst/>
          </a:prstGeom>
          <a:solidFill>
            <a:srgbClr val="CC99FF"/>
          </a:solidFill>
          <a:ln w="9525">
            <a:solidFill>
              <a:srgbClr val="CC99FF"/>
            </a:solidFill>
            <a:round/>
            <a:headEnd/>
            <a:tailEnd/>
          </a:ln>
        </p:spPr>
        <p:txBody>
          <a:bodyPr lIns="0" tIns="0" rIns="0" bIns="0" anchor="ctr"/>
          <a:lstStyle/>
          <a:p>
            <a:pPr algn="ctr"/>
            <a:r>
              <a:rPr lang="en-US" sz="2100" b="1">
                <a:latin typeface="Arial" charset="0"/>
                <a:ea typeface="ＭＳ Ｐゴシック" pitchFamily="32" charset="-128"/>
              </a:rPr>
              <a:t>CTE Pathways Requirements</a:t>
            </a:r>
          </a:p>
        </p:txBody>
      </p:sp>
      <p:grpSp>
        <p:nvGrpSpPr>
          <p:cNvPr id="28687" name="Group 15"/>
          <p:cNvGrpSpPr>
            <a:grpSpLocks/>
          </p:cNvGrpSpPr>
          <p:nvPr/>
        </p:nvGrpSpPr>
        <p:grpSpPr bwMode="auto">
          <a:xfrm>
            <a:off x="3429000" y="558800"/>
            <a:ext cx="2362200" cy="2208213"/>
            <a:chOff x="2160" y="352"/>
            <a:chExt cx="1488" cy="1391"/>
          </a:xfrm>
        </p:grpSpPr>
        <p:sp>
          <p:nvSpPr>
            <p:cNvPr id="33801" name="_s1076"/>
            <p:cNvSpPr>
              <a:spLocks noChangeShapeType="1"/>
            </p:cNvSpPr>
            <p:nvPr/>
          </p:nvSpPr>
          <p:spPr bwMode="auto">
            <a:xfrm flipV="1">
              <a:off x="2879" y="1290"/>
              <a:ext cx="0" cy="45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33802" name="_s1077"/>
            <p:cNvSpPr>
              <a:spLocks noChangeArrowheads="1"/>
            </p:cNvSpPr>
            <p:nvPr/>
          </p:nvSpPr>
          <p:spPr bwMode="auto">
            <a:xfrm>
              <a:off x="2160" y="352"/>
              <a:ext cx="1488" cy="986"/>
            </a:xfrm>
            <a:prstGeom prst="ellipse">
              <a:avLst/>
            </a:prstGeom>
            <a:solidFill>
              <a:srgbClr val="CC99FF"/>
            </a:solidFill>
            <a:ln w="9525">
              <a:solidFill>
                <a:srgbClr val="CC99FF"/>
              </a:solidFill>
              <a:round/>
              <a:headEnd/>
              <a:tailEnd/>
            </a:ln>
          </p:spPr>
          <p:txBody>
            <a:bodyPr lIns="0" tIns="0" rIns="0" bIns="0" anchor="ctr"/>
            <a:lstStyle/>
            <a:p>
              <a:pPr algn="ctr"/>
              <a:r>
                <a:rPr lang="en-US" sz="2100" b="1">
                  <a:latin typeface="Arial" charset="0"/>
                  <a:ea typeface="ＭＳ Ｐゴシック" pitchFamily="32" charset="-128"/>
                </a:rPr>
                <a:t>Career Academy</a:t>
              </a:r>
            </a:p>
            <a:p>
              <a:pPr algn="ctr"/>
              <a:r>
                <a:rPr lang="en-US" sz="2100" b="1">
                  <a:latin typeface="Arial" charset="0"/>
                  <a:ea typeface="ＭＳ Ｐゴシック" pitchFamily="32" charset="-128"/>
                </a:rPr>
                <a:t>Requirement</a:t>
              </a:r>
            </a:p>
          </p:txBody>
        </p:sp>
      </p:grpSp>
      <p:sp>
        <p:nvSpPr>
          <p:cNvPr id="33800" name="_s1078"/>
          <p:cNvSpPr>
            <a:spLocks noChangeArrowheads="1"/>
          </p:cNvSpPr>
          <p:nvPr/>
        </p:nvSpPr>
        <p:spPr bwMode="auto">
          <a:xfrm>
            <a:off x="3165475" y="2460625"/>
            <a:ext cx="2971800" cy="1897063"/>
          </a:xfrm>
          <a:prstGeom prst="ellipse">
            <a:avLst/>
          </a:prstGeom>
          <a:solidFill>
            <a:srgbClr val="993366"/>
          </a:solidFill>
          <a:ln w="9525">
            <a:solidFill>
              <a:srgbClr val="800080"/>
            </a:solidFill>
            <a:round/>
            <a:headEnd/>
            <a:tailEnd/>
          </a:ln>
        </p:spPr>
        <p:txBody>
          <a:bodyPr lIns="0" tIns="0" rIns="0" bIns="0" anchor="ctr"/>
          <a:lstStyle/>
          <a:p>
            <a:pPr algn="ctr"/>
            <a:r>
              <a:rPr lang="en-US" sz="2100" b="1">
                <a:latin typeface="Arial" charset="0"/>
                <a:ea typeface="ＭＳ Ｐゴシック" pitchFamily="32" charset="-128"/>
              </a:rPr>
              <a:t>JOBS &amp;</a:t>
            </a:r>
          </a:p>
          <a:p>
            <a:pPr algn="ctr"/>
            <a:r>
              <a:rPr lang="en-US" sz="2100" b="1">
                <a:latin typeface="Arial" charset="0"/>
                <a:ea typeface="ＭＳ Ｐゴシック" pitchFamily="32" charset="-128"/>
              </a:rPr>
              <a:t>INTERNSHIPS</a:t>
            </a:r>
          </a:p>
          <a:p>
            <a:pPr algn="ctr"/>
            <a:r>
              <a:rPr lang="en-US" sz="2100" b="1">
                <a:latin typeface="Arial" charset="0"/>
                <a:ea typeface="ＭＳ Ｐゴシック" pitchFamily="32" charset="-128"/>
              </a:rPr>
              <a:t>CAN CROSS PROGRAMS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8687"/>
                                        </p:tgtEl>
                                        <p:attrNameLst>
                                          <p:attrName>style.visibility</p:attrName>
                                        </p:attrNameLst>
                                      </p:cBhvr>
                                      <p:to>
                                        <p:strVal val="visible"/>
                                      </p:to>
                                    </p:set>
                                    <p:animEffect transition="in" filter="wipe(down)">
                                      <p:cBhvr>
                                        <p:cTn id="7" dur="500"/>
                                        <p:tgtEl>
                                          <p:spTgt spid="286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8691"/>
                                        </p:tgtEl>
                                        <p:attrNameLst>
                                          <p:attrName>style.visibility</p:attrName>
                                        </p:attrNameLst>
                                      </p:cBhvr>
                                      <p:to>
                                        <p:strVal val="visible"/>
                                      </p:to>
                                    </p:set>
                                    <p:animEffect transition="in" filter="wipe(up)">
                                      <p:cBhvr>
                                        <p:cTn id="12" dur="500"/>
                                        <p:tgtEl>
                                          <p:spTgt spid="28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685800" y="304800"/>
            <a:ext cx="7772400" cy="914400"/>
          </a:xfrm>
        </p:spPr>
        <p:txBody>
          <a:bodyPr/>
          <a:lstStyle/>
          <a:p>
            <a:pPr eaLnBrk="1" fontAlgn="auto" hangingPunct="1">
              <a:spcAft>
                <a:spcPts val="0"/>
              </a:spcAft>
              <a:defRPr/>
            </a:pPr>
            <a:r>
              <a:rPr lang="en-US" dirty="0"/>
              <a:t>Support </a:t>
            </a:r>
            <a:r>
              <a:rPr lang="en-US" dirty="0" smtClean="0"/>
              <a:t> </a:t>
            </a:r>
            <a:r>
              <a:rPr lang="en-US" dirty="0" smtClean="0"/>
              <a:t>sustainability</a:t>
            </a:r>
            <a:endParaRPr lang="en-US" dirty="0"/>
          </a:p>
        </p:txBody>
      </p:sp>
      <p:sp>
        <p:nvSpPr>
          <p:cNvPr id="134147" name="Rectangle 3"/>
          <p:cNvSpPr>
            <a:spLocks noGrp="1" noChangeArrowheads="1"/>
          </p:cNvSpPr>
          <p:nvPr>
            <p:ph idx="1"/>
          </p:nvPr>
        </p:nvSpPr>
        <p:spPr>
          <a:xfrm>
            <a:off x="685800" y="1371600"/>
            <a:ext cx="7772400" cy="5105400"/>
          </a:xfrm>
        </p:spPr>
        <p:txBody>
          <a:bodyPr/>
          <a:lstStyle/>
          <a:p>
            <a:pPr eaLnBrk="1" hangingPunct="1"/>
            <a:r>
              <a:rPr lang="en-US" sz="4000" smtClean="0"/>
              <a:t>Common-planning time</a:t>
            </a:r>
          </a:p>
          <a:p>
            <a:pPr eaLnBrk="1" hangingPunct="1"/>
            <a:r>
              <a:rPr lang="en-US" sz="4000" smtClean="0"/>
              <a:t>Add/Modify data-fields</a:t>
            </a:r>
          </a:p>
          <a:p>
            <a:pPr eaLnBrk="1" hangingPunct="1"/>
            <a:r>
              <a:rPr lang="en-US" sz="4000" smtClean="0"/>
              <a:t>Collaborate fully with business partners</a:t>
            </a:r>
          </a:p>
          <a:p>
            <a:pPr eaLnBrk="1" hangingPunct="1"/>
            <a:r>
              <a:rPr lang="en-US" sz="4000" smtClean="0"/>
              <a:t>Support legislation</a:t>
            </a:r>
          </a:p>
          <a:p>
            <a:pPr eaLnBrk="1" hangingPunct="1"/>
            <a:r>
              <a:rPr lang="en-US" sz="4000" smtClean="0"/>
              <a:t>Don’t keep changing CPA staff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1" end="1"/>
                                            </p:txEl>
                                          </p:spTgt>
                                        </p:tgtEl>
                                        <p:attrNameLst>
                                          <p:attrName>style.visibility</p:attrName>
                                        </p:attrNameLst>
                                      </p:cBhvr>
                                      <p:to>
                                        <p:strVal val="visible"/>
                                      </p:to>
                                    </p:set>
                                    <p:animEffect transition="in" filter="dissolve">
                                      <p:cBhvr>
                                        <p:cTn id="17" dur="500"/>
                                        <p:tgtEl>
                                          <p:spTgt spid="1341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2" end="2"/>
                                            </p:txEl>
                                          </p:spTgt>
                                        </p:tgtEl>
                                        <p:attrNameLst>
                                          <p:attrName>style.visibility</p:attrName>
                                        </p:attrNameLst>
                                      </p:cBhvr>
                                      <p:to>
                                        <p:strVal val="visible"/>
                                      </p:to>
                                    </p:set>
                                    <p:animEffect transition="in" filter="dissolve">
                                      <p:cBhvr>
                                        <p:cTn id="22" dur="500"/>
                                        <p:tgtEl>
                                          <p:spTgt spid="1341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4147">
                                            <p:txEl>
                                              <p:pRg st="3" end="3"/>
                                            </p:txEl>
                                          </p:spTgt>
                                        </p:tgtEl>
                                        <p:attrNameLst>
                                          <p:attrName>style.visibility</p:attrName>
                                        </p:attrNameLst>
                                      </p:cBhvr>
                                      <p:to>
                                        <p:strVal val="visible"/>
                                      </p:to>
                                    </p:set>
                                    <p:animEffect transition="in" filter="dissolve">
                                      <p:cBhvr>
                                        <p:cTn id="27" dur="500"/>
                                        <p:tgtEl>
                                          <p:spTgt spid="13414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4147">
                                            <p:txEl>
                                              <p:pRg st="4" end="4"/>
                                            </p:txEl>
                                          </p:spTgt>
                                        </p:tgtEl>
                                        <p:attrNameLst>
                                          <p:attrName>style.visibility</p:attrName>
                                        </p:attrNameLst>
                                      </p:cBhvr>
                                      <p:to>
                                        <p:strVal val="visible"/>
                                      </p:to>
                                    </p:set>
                                    <p:animEffect transition="in" filter="dissolve">
                                      <p:cBhvr>
                                        <p:cTn id="32" dur="500"/>
                                        <p:tgtEl>
                                          <p:spTgt spid="134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685800" y="304800"/>
            <a:ext cx="7772400" cy="914400"/>
          </a:xfrm>
        </p:spPr>
        <p:txBody>
          <a:bodyPr/>
          <a:lstStyle/>
          <a:p>
            <a:pPr eaLnBrk="1" fontAlgn="auto" hangingPunct="1">
              <a:spcAft>
                <a:spcPts val="0"/>
              </a:spcAft>
              <a:defRPr/>
            </a:pPr>
            <a:r>
              <a:rPr lang="en-US" dirty="0"/>
              <a:t>Support </a:t>
            </a:r>
            <a:r>
              <a:rPr lang="en-US" dirty="0" smtClean="0"/>
              <a:t>buy-in</a:t>
            </a:r>
            <a:endParaRPr lang="en-US" dirty="0"/>
          </a:p>
        </p:txBody>
      </p:sp>
      <p:sp>
        <p:nvSpPr>
          <p:cNvPr id="134147" name="Rectangle 3"/>
          <p:cNvSpPr>
            <a:spLocks noGrp="1" noChangeArrowheads="1"/>
          </p:cNvSpPr>
          <p:nvPr>
            <p:ph idx="1"/>
          </p:nvPr>
        </p:nvSpPr>
        <p:spPr>
          <a:xfrm>
            <a:off x="685800" y="1371600"/>
            <a:ext cx="8229600" cy="5105400"/>
          </a:xfrm>
        </p:spPr>
        <p:txBody>
          <a:bodyPr/>
          <a:lstStyle/>
          <a:p>
            <a:pPr eaLnBrk="1" hangingPunct="1"/>
            <a:r>
              <a:rPr lang="en-US" sz="4000" dirty="0" smtClean="0"/>
              <a:t>PROFESSIONAL DEVELOPMENT</a:t>
            </a:r>
          </a:p>
          <a:p>
            <a:pPr lvl="1" eaLnBrk="1" hangingPunct="1"/>
            <a:r>
              <a:rPr lang="en-US" sz="4000" dirty="0" smtClean="0"/>
              <a:t>Teachers for buy-in</a:t>
            </a:r>
          </a:p>
          <a:p>
            <a:pPr lvl="1" eaLnBrk="1" hangingPunct="1"/>
            <a:r>
              <a:rPr lang="en-US" sz="4000" u="sng" dirty="0" smtClean="0"/>
              <a:t>Counselors are key</a:t>
            </a:r>
          </a:p>
          <a:p>
            <a:pPr lvl="1" eaLnBrk="1" hangingPunct="1"/>
            <a:r>
              <a:rPr lang="en-US" sz="4000" dirty="0" smtClean="0"/>
              <a:t>Other administrators</a:t>
            </a:r>
          </a:p>
          <a:p>
            <a:pPr lvl="1" eaLnBrk="1" hangingPunct="1"/>
            <a:r>
              <a:rPr lang="en-US" sz="4000" dirty="0" smtClean="0"/>
              <a:t>Board of Education</a:t>
            </a:r>
          </a:p>
          <a:p>
            <a:pPr lvl="1" eaLnBrk="1" hangingPunct="1"/>
            <a:r>
              <a:rPr lang="en-US" sz="4000" dirty="0" smtClean="0"/>
              <a:t>Business Services/Fiscal staff</a:t>
            </a:r>
          </a:p>
          <a:p>
            <a:pPr lvl="1" eaLnBrk="1" hangingPunct="1"/>
            <a:r>
              <a:rPr lang="en-US" sz="4000" dirty="0" smtClean="0"/>
              <a:t>Facilities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34147">
                                            <p:txEl>
                                              <p:pRg st="1" end="1"/>
                                            </p:txEl>
                                          </p:spTgt>
                                        </p:tgtEl>
                                        <p:attrNameLst>
                                          <p:attrName>style.visibility</p:attrName>
                                        </p:attrNameLst>
                                      </p:cBhvr>
                                      <p:to>
                                        <p:strVal val="visible"/>
                                      </p:to>
                                    </p:set>
                                    <p:animEffect transition="in" filter="dissolve">
                                      <p:cBhvr>
                                        <p:cTn id="15" dur="500"/>
                                        <p:tgtEl>
                                          <p:spTgt spid="13414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4147">
                                            <p:txEl>
                                              <p:pRg st="2" end="2"/>
                                            </p:txEl>
                                          </p:spTgt>
                                        </p:tgtEl>
                                        <p:attrNameLst>
                                          <p:attrName>style.visibility</p:attrName>
                                        </p:attrNameLst>
                                      </p:cBhvr>
                                      <p:to>
                                        <p:strVal val="visible"/>
                                      </p:to>
                                    </p:set>
                                    <p:animEffect transition="in" filter="dissolve">
                                      <p:cBhvr>
                                        <p:cTn id="18" dur="500"/>
                                        <p:tgtEl>
                                          <p:spTgt spid="13414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34147">
                                            <p:txEl>
                                              <p:pRg st="3" end="3"/>
                                            </p:txEl>
                                          </p:spTgt>
                                        </p:tgtEl>
                                        <p:attrNameLst>
                                          <p:attrName>style.visibility</p:attrName>
                                        </p:attrNameLst>
                                      </p:cBhvr>
                                      <p:to>
                                        <p:strVal val="visible"/>
                                      </p:to>
                                    </p:set>
                                    <p:animEffect transition="in" filter="dissolve">
                                      <p:cBhvr>
                                        <p:cTn id="21" dur="500"/>
                                        <p:tgtEl>
                                          <p:spTgt spid="134147">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34147">
                                            <p:txEl>
                                              <p:pRg st="4" end="4"/>
                                            </p:txEl>
                                          </p:spTgt>
                                        </p:tgtEl>
                                        <p:attrNameLst>
                                          <p:attrName>style.visibility</p:attrName>
                                        </p:attrNameLst>
                                      </p:cBhvr>
                                      <p:to>
                                        <p:strVal val="visible"/>
                                      </p:to>
                                    </p:set>
                                    <p:animEffect transition="in" filter="dissolve">
                                      <p:cBhvr>
                                        <p:cTn id="24" dur="500"/>
                                        <p:tgtEl>
                                          <p:spTgt spid="134147">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34147">
                                            <p:txEl>
                                              <p:pRg st="5" end="5"/>
                                            </p:txEl>
                                          </p:spTgt>
                                        </p:tgtEl>
                                        <p:attrNameLst>
                                          <p:attrName>style.visibility</p:attrName>
                                        </p:attrNameLst>
                                      </p:cBhvr>
                                      <p:to>
                                        <p:strVal val="visible"/>
                                      </p:to>
                                    </p:set>
                                    <p:animEffect transition="in" filter="dissolve">
                                      <p:cBhvr>
                                        <p:cTn id="27" dur="500"/>
                                        <p:tgtEl>
                                          <p:spTgt spid="134147">
                                            <p:txEl>
                                              <p:pRg st="5" end="5"/>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4147">
                                            <p:txEl>
                                              <p:pRg st="6" end="6"/>
                                            </p:txEl>
                                          </p:spTgt>
                                        </p:tgtEl>
                                        <p:attrNameLst>
                                          <p:attrName>style.visibility</p:attrName>
                                        </p:attrNameLst>
                                      </p:cBhvr>
                                      <p:to>
                                        <p:strVal val="visible"/>
                                      </p:to>
                                    </p:set>
                                    <p:animEffect transition="in" filter="dissolve">
                                      <p:cBhvr>
                                        <p:cTn id="30" dur="500"/>
                                        <p:tgtEl>
                                          <p:spTgt spid="134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85800" y="152400"/>
            <a:ext cx="7772400" cy="838200"/>
          </a:xfrm>
        </p:spPr>
        <p:txBody>
          <a:bodyPr/>
          <a:lstStyle/>
          <a:p>
            <a:pPr eaLnBrk="1" fontAlgn="auto" hangingPunct="1">
              <a:spcAft>
                <a:spcPts val="0"/>
              </a:spcAft>
              <a:defRPr/>
            </a:pPr>
            <a:r>
              <a:rPr lang="en-US" dirty="0"/>
              <a:t>Support </a:t>
            </a:r>
            <a:r>
              <a:rPr lang="en-US" dirty="0" smtClean="0"/>
              <a:t>Throughout </a:t>
            </a:r>
            <a:r>
              <a:rPr lang="en-US" dirty="0"/>
              <a:t>School</a:t>
            </a:r>
          </a:p>
        </p:txBody>
      </p:sp>
      <p:sp>
        <p:nvSpPr>
          <p:cNvPr id="90115" name="Rectangle 3"/>
          <p:cNvSpPr>
            <a:spLocks noGrp="1" noChangeArrowheads="1"/>
          </p:cNvSpPr>
          <p:nvPr>
            <p:ph idx="1"/>
          </p:nvPr>
        </p:nvSpPr>
        <p:spPr>
          <a:xfrm>
            <a:off x="685800" y="990600"/>
            <a:ext cx="7772400" cy="5638800"/>
          </a:xfrm>
        </p:spPr>
        <p:txBody>
          <a:bodyPr/>
          <a:lstStyle/>
          <a:p>
            <a:pPr eaLnBrk="1" hangingPunct="1">
              <a:lnSpc>
                <a:spcPct val="90000"/>
              </a:lnSpc>
              <a:buFont typeface="Wingdings" pitchFamily="2" charset="2"/>
              <a:buNone/>
            </a:pPr>
            <a:endParaRPr lang="en-US" dirty="0" smtClean="0"/>
          </a:p>
          <a:p>
            <a:pPr eaLnBrk="1" hangingPunct="1">
              <a:lnSpc>
                <a:spcPct val="90000"/>
              </a:lnSpc>
            </a:pPr>
            <a:r>
              <a:rPr lang="en-US" dirty="0" smtClean="0"/>
              <a:t>Encourage events that show off work-based learning projects</a:t>
            </a:r>
          </a:p>
          <a:p>
            <a:pPr eaLnBrk="1" hangingPunct="1">
              <a:lnSpc>
                <a:spcPct val="90000"/>
              </a:lnSpc>
            </a:pPr>
            <a:r>
              <a:rPr lang="en-US" dirty="0" smtClean="0"/>
              <a:t>Make business partner(s) welcome</a:t>
            </a:r>
          </a:p>
          <a:p>
            <a:pPr eaLnBrk="1" hangingPunct="1">
              <a:lnSpc>
                <a:spcPct val="90000"/>
              </a:lnSpc>
            </a:pPr>
            <a:r>
              <a:rPr lang="en-US" dirty="0" smtClean="0"/>
              <a:t>Invite Board and community members, including politicians</a:t>
            </a:r>
          </a:p>
          <a:p>
            <a:pPr eaLnBrk="1" hangingPunct="1">
              <a:lnSpc>
                <a:spcPct val="90000"/>
              </a:lnSpc>
            </a:pPr>
            <a:r>
              <a:rPr lang="en-US" dirty="0" smtClean="0"/>
              <a:t>Have CPA build coalition with other staff</a:t>
            </a:r>
          </a:p>
          <a:p>
            <a:pPr lvl="1" eaLnBrk="1" hangingPunct="1">
              <a:lnSpc>
                <a:spcPct val="90000"/>
              </a:lnSpc>
            </a:pPr>
            <a:r>
              <a:rPr lang="en-US" sz="3200" dirty="0" smtClean="0"/>
              <a:t>Business cards</a:t>
            </a:r>
          </a:p>
          <a:p>
            <a:pPr lvl="1" eaLnBrk="1" hangingPunct="1">
              <a:lnSpc>
                <a:spcPct val="90000"/>
              </a:lnSpc>
            </a:pPr>
            <a:r>
              <a:rPr lang="en-US" sz="3200" dirty="0" smtClean="0"/>
              <a:t>Culinary project</a:t>
            </a:r>
          </a:p>
          <a:p>
            <a:pPr lvl="1" eaLnBrk="1" hangingPunct="1">
              <a:lnSpc>
                <a:spcPct val="90000"/>
              </a:lnSpc>
            </a:pPr>
            <a:r>
              <a:rPr lang="en-US" sz="3200" dirty="0" smtClean="0"/>
              <a:t>Video someone’s class or event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fade">
                                      <p:cBhvr>
                                        <p:cTn id="7" dur="2000"/>
                                        <p:tgtEl>
                                          <p:spTgt spid="901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115">
                                            <p:txEl>
                                              <p:pRg st="1" end="1"/>
                                            </p:txEl>
                                          </p:spTgt>
                                        </p:tgtEl>
                                        <p:attrNameLst>
                                          <p:attrName>style.visibility</p:attrName>
                                        </p:attrNameLst>
                                      </p:cBhvr>
                                      <p:to>
                                        <p:strVal val="visible"/>
                                      </p:to>
                                    </p:set>
                                    <p:animEffect transition="in" filter="wipe(left)">
                                      <p:cBhvr>
                                        <p:cTn id="12" dur="500"/>
                                        <p:tgtEl>
                                          <p:spTgt spid="901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115">
                                            <p:txEl>
                                              <p:pRg st="2" end="2"/>
                                            </p:txEl>
                                          </p:spTgt>
                                        </p:tgtEl>
                                        <p:attrNameLst>
                                          <p:attrName>style.visibility</p:attrName>
                                        </p:attrNameLst>
                                      </p:cBhvr>
                                      <p:to>
                                        <p:strVal val="visible"/>
                                      </p:to>
                                    </p:set>
                                    <p:animEffect transition="in" filter="wipe(left)">
                                      <p:cBhvr>
                                        <p:cTn id="17" dur="500"/>
                                        <p:tgtEl>
                                          <p:spTgt spid="901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115">
                                            <p:txEl>
                                              <p:pRg st="3" end="3"/>
                                            </p:txEl>
                                          </p:spTgt>
                                        </p:tgtEl>
                                        <p:attrNameLst>
                                          <p:attrName>style.visibility</p:attrName>
                                        </p:attrNameLst>
                                      </p:cBhvr>
                                      <p:to>
                                        <p:strVal val="visible"/>
                                      </p:to>
                                    </p:set>
                                    <p:animEffect transition="in" filter="wipe(left)">
                                      <p:cBhvr>
                                        <p:cTn id="22" dur="500"/>
                                        <p:tgtEl>
                                          <p:spTgt spid="901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0115">
                                            <p:txEl>
                                              <p:pRg st="4" end="4"/>
                                            </p:txEl>
                                          </p:spTgt>
                                        </p:tgtEl>
                                        <p:attrNameLst>
                                          <p:attrName>style.visibility</p:attrName>
                                        </p:attrNameLst>
                                      </p:cBhvr>
                                      <p:to>
                                        <p:strVal val="visible"/>
                                      </p:to>
                                    </p:set>
                                    <p:animEffect transition="in" filter="wipe(left)">
                                      <p:cBhvr>
                                        <p:cTn id="27" dur="500"/>
                                        <p:tgtEl>
                                          <p:spTgt spid="90115">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90115">
                                            <p:txEl>
                                              <p:pRg st="5" end="5"/>
                                            </p:txEl>
                                          </p:spTgt>
                                        </p:tgtEl>
                                        <p:attrNameLst>
                                          <p:attrName>style.visibility</p:attrName>
                                        </p:attrNameLst>
                                      </p:cBhvr>
                                      <p:to>
                                        <p:strVal val="visible"/>
                                      </p:to>
                                    </p:set>
                                    <p:animEffect transition="in" filter="wipe(left)">
                                      <p:cBhvr>
                                        <p:cTn id="30" dur="500"/>
                                        <p:tgtEl>
                                          <p:spTgt spid="90115">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90115">
                                            <p:txEl>
                                              <p:pRg st="6" end="6"/>
                                            </p:txEl>
                                          </p:spTgt>
                                        </p:tgtEl>
                                        <p:attrNameLst>
                                          <p:attrName>style.visibility</p:attrName>
                                        </p:attrNameLst>
                                      </p:cBhvr>
                                      <p:to>
                                        <p:strVal val="visible"/>
                                      </p:to>
                                    </p:set>
                                    <p:animEffect transition="in" filter="wipe(left)">
                                      <p:cBhvr>
                                        <p:cTn id="33" dur="500"/>
                                        <p:tgtEl>
                                          <p:spTgt spid="90115">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90115">
                                            <p:txEl>
                                              <p:pRg st="7" end="7"/>
                                            </p:txEl>
                                          </p:spTgt>
                                        </p:tgtEl>
                                        <p:attrNameLst>
                                          <p:attrName>style.visibility</p:attrName>
                                        </p:attrNameLst>
                                      </p:cBhvr>
                                      <p:to>
                                        <p:strVal val="visible"/>
                                      </p:to>
                                    </p:set>
                                    <p:animEffect transition="in" filter="wipe(left)">
                                      <p:cBhvr>
                                        <p:cTn id="36" dur="500"/>
                                        <p:tgtEl>
                                          <p:spTgt spid="901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85800" y="381000"/>
            <a:ext cx="7772400" cy="838200"/>
          </a:xfrm>
        </p:spPr>
        <p:txBody>
          <a:bodyPr/>
          <a:lstStyle/>
          <a:p>
            <a:pPr eaLnBrk="1" fontAlgn="auto" hangingPunct="1">
              <a:spcAft>
                <a:spcPts val="0"/>
              </a:spcAft>
              <a:defRPr/>
            </a:pPr>
            <a:r>
              <a:rPr lang="en-US" dirty="0" smtClean="0"/>
              <a:t>Support Outside </a:t>
            </a:r>
            <a:r>
              <a:rPr lang="en-US" dirty="0"/>
              <a:t>of School</a:t>
            </a:r>
          </a:p>
        </p:txBody>
      </p:sp>
      <p:sp>
        <p:nvSpPr>
          <p:cNvPr id="88067" name="Rectangle 3"/>
          <p:cNvSpPr>
            <a:spLocks noGrp="1" noChangeArrowheads="1"/>
          </p:cNvSpPr>
          <p:nvPr>
            <p:ph idx="1"/>
          </p:nvPr>
        </p:nvSpPr>
        <p:spPr>
          <a:xfrm>
            <a:off x="685800" y="1524000"/>
            <a:ext cx="7772400" cy="4724400"/>
          </a:xfrm>
        </p:spPr>
        <p:txBody>
          <a:bodyPr>
            <a:normAutofit lnSpcReduction="10000"/>
          </a:bodyPr>
          <a:lstStyle/>
          <a:p>
            <a:pPr eaLnBrk="1" fontAlgn="auto" hangingPunct="1">
              <a:spcAft>
                <a:spcPts val="0"/>
              </a:spcAft>
              <a:buFont typeface="Wingdings 2"/>
              <a:buChar char=""/>
              <a:defRPr/>
            </a:pPr>
            <a:r>
              <a:rPr lang="en-US" sz="3600" dirty="0"/>
              <a:t>Visit a model program and include administrator(s), business partner(s) and Board member(s)</a:t>
            </a:r>
          </a:p>
          <a:p>
            <a:pPr eaLnBrk="1" fontAlgn="auto" hangingPunct="1">
              <a:spcAft>
                <a:spcPts val="0"/>
              </a:spcAft>
              <a:buFont typeface="Wingdings 2"/>
              <a:buChar char=""/>
              <a:defRPr/>
            </a:pPr>
            <a:r>
              <a:rPr lang="en-US" sz="3600" dirty="0"/>
              <a:t>Assist with and/or sit on business advisory</a:t>
            </a:r>
          </a:p>
          <a:p>
            <a:pPr eaLnBrk="1" fontAlgn="auto" hangingPunct="1">
              <a:spcAft>
                <a:spcPts val="0"/>
              </a:spcAft>
              <a:buFont typeface="Wingdings 2"/>
              <a:buChar char=""/>
              <a:defRPr/>
            </a:pPr>
            <a:r>
              <a:rPr lang="en-US" sz="3600" dirty="0"/>
              <a:t>Encourage partners and higher-ups to go to conferences with you.</a:t>
            </a:r>
          </a:p>
          <a:p>
            <a:pPr eaLnBrk="1" fontAlgn="auto" hangingPunct="1">
              <a:spcAft>
                <a:spcPts val="0"/>
              </a:spcAft>
              <a:buFont typeface="Wingdings 2"/>
              <a:buChar char=""/>
              <a:defRPr/>
            </a:pPr>
            <a:r>
              <a:rPr lang="en-US" sz="3600" dirty="0"/>
              <a:t>Try to get partners to sponsor </a:t>
            </a:r>
            <a:r>
              <a:rPr lang="en-US" sz="3600" dirty="0" smtClean="0"/>
              <a:t>trips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8066"/>
                                        </p:tgtEl>
                                        <p:attrNameLst>
                                          <p:attrName>style.visibility</p:attrName>
                                        </p:attrNameLst>
                                      </p:cBhvr>
                                      <p:to>
                                        <p:strVal val="visible"/>
                                      </p:to>
                                    </p:set>
                                    <p:animEffect transition="in" filter="fade">
                                      <p:cBhvr>
                                        <p:cTn id="7" dur="2000"/>
                                        <p:tgtEl>
                                          <p:spTgt spid="880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7">
                                            <p:txEl>
                                              <p:pRg st="0" end="0"/>
                                            </p:txEl>
                                          </p:spTgt>
                                        </p:tgtEl>
                                        <p:attrNameLst>
                                          <p:attrName>style.visibility</p:attrName>
                                        </p:attrNameLst>
                                      </p:cBhvr>
                                      <p:to>
                                        <p:strVal val="visible"/>
                                      </p:to>
                                    </p:set>
                                    <p:animEffect transition="in" filter="wipe(left)">
                                      <p:cBhvr>
                                        <p:cTn id="12" dur="500"/>
                                        <p:tgtEl>
                                          <p:spTgt spid="880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067">
                                            <p:txEl>
                                              <p:pRg st="1" end="1"/>
                                            </p:txEl>
                                          </p:spTgt>
                                        </p:tgtEl>
                                        <p:attrNameLst>
                                          <p:attrName>style.visibility</p:attrName>
                                        </p:attrNameLst>
                                      </p:cBhvr>
                                      <p:to>
                                        <p:strVal val="visible"/>
                                      </p:to>
                                    </p:set>
                                    <p:animEffect transition="in" filter="wipe(left)">
                                      <p:cBhvr>
                                        <p:cTn id="17" dur="500"/>
                                        <p:tgtEl>
                                          <p:spTgt spid="880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067">
                                            <p:txEl>
                                              <p:pRg st="2" end="2"/>
                                            </p:txEl>
                                          </p:spTgt>
                                        </p:tgtEl>
                                        <p:attrNameLst>
                                          <p:attrName>style.visibility</p:attrName>
                                        </p:attrNameLst>
                                      </p:cBhvr>
                                      <p:to>
                                        <p:strVal val="visible"/>
                                      </p:to>
                                    </p:set>
                                    <p:animEffect transition="in" filter="wipe(left)">
                                      <p:cBhvr>
                                        <p:cTn id="22" dur="500"/>
                                        <p:tgtEl>
                                          <p:spTgt spid="880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8067">
                                            <p:txEl>
                                              <p:pRg st="3" end="3"/>
                                            </p:txEl>
                                          </p:spTgt>
                                        </p:tgtEl>
                                        <p:attrNameLst>
                                          <p:attrName>style.visibility</p:attrName>
                                        </p:attrNameLst>
                                      </p:cBhvr>
                                      <p:to>
                                        <p:strVal val="visible"/>
                                      </p:to>
                                    </p:set>
                                    <p:animEffect transition="in" filter="wipe(left)">
                                      <p:cBhvr>
                                        <p:cTn id="27" dur="500"/>
                                        <p:tgtEl>
                                          <p:spTgt spid="880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fontAlgn="auto" hangingPunct="1">
              <a:spcAft>
                <a:spcPts val="0"/>
              </a:spcAft>
              <a:defRPr/>
            </a:pPr>
            <a:r>
              <a:rPr lang="en-US"/>
              <a:t>And…</a:t>
            </a:r>
          </a:p>
        </p:txBody>
      </p:sp>
      <p:sp>
        <p:nvSpPr>
          <p:cNvPr id="98307" name="Rectangle 3"/>
          <p:cNvSpPr>
            <a:spLocks noGrp="1" noChangeArrowheads="1"/>
          </p:cNvSpPr>
          <p:nvPr>
            <p:ph idx="1"/>
          </p:nvPr>
        </p:nvSpPr>
        <p:spPr>
          <a:xfrm>
            <a:off x="914400" y="3048000"/>
            <a:ext cx="7772400" cy="1066800"/>
          </a:xfrm>
        </p:spPr>
        <p:txBody>
          <a:bodyPr/>
          <a:lstStyle/>
          <a:p>
            <a:pPr algn="ctr" eaLnBrk="1" hangingPunct="1">
              <a:buFont typeface="Wingdings" pitchFamily="2" charset="2"/>
              <a:buNone/>
            </a:pPr>
            <a:r>
              <a:rPr lang="en-US" sz="4400" smtClean="0"/>
              <a:t>…seek opportunities 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fade">
                                      <p:cBhvr>
                                        <p:cTn id="7" dur="1000"/>
                                        <p:tgtEl>
                                          <p:spTgt spid="98307">
                                            <p:txEl>
                                              <p:pRg st="0" end="0"/>
                                            </p:txEl>
                                          </p:spTgt>
                                        </p:tgtEl>
                                      </p:cBhvr>
                                    </p:animEffect>
                                    <p:anim calcmode="lin" valueType="num">
                                      <p:cBhvr>
                                        <p:cTn id="8" dur="10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830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762000" y="2362200"/>
            <a:ext cx="7772400" cy="4114800"/>
          </a:xfrm>
        </p:spPr>
        <p:txBody>
          <a:bodyPr/>
          <a:lstStyle/>
          <a:p>
            <a:pPr algn="ctr" eaLnBrk="1" hangingPunct="1">
              <a:buFont typeface="Wingdings" pitchFamily="2" charset="2"/>
              <a:buNone/>
            </a:pPr>
            <a:r>
              <a:rPr lang="en-US" sz="6000" smtClean="0"/>
              <a:t>LEVERAGE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p:cTn id="7" dur="500" fill="hold"/>
                                        <p:tgtEl>
                                          <p:spTgt spid="1044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445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04451">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1044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685800" y="381000"/>
            <a:ext cx="7772400" cy="1143000"/>
          </a:xfrm>
        </p:spPr>
        <p:txBody>
          <a:bodyPr/>
          <a:lstStyle/>
          <a:p>
            <a:pPr eaLnBrk="1" fontAlgn="auto" hangingPunct="1">
              <a:spcAft>
                <a:spcPts val="0"/>
              </a:spcAft>
              <a:defRPr/>
            </a:pPr>
            <a:r>
              <a:rPr lang="en-US" sz="4800"/>
              <a:t>CPAs create</a:t>
            </a:r>
          </a:p>
        </p:txBody>
      </p:sp>
      <p:sp>
        <p:nvSpPr>
          <p:cNvPr id="128003" name="Rectangle 3"/>
          <p:cNvSpPr>
            <a:spLocks noGrp="1" noChangeArrowheads="1"/>
          </p:cNvSpPr>
          <p:nvPr>
            <p:ph idx="1"/>
          </p:nvPr>
        </p:nvSpPr>
        <p:spPr>
          <a:xfrm>
            <a:off x="685800" y="1676400"/>
            <a:ext cx="7772400" cy="4724400"/>
          </a:xfrm>
        </p:spPr>
        <p:txBody>
          <a:bodyPr>
            <a:normAutofit lnSpcReduction="10000"/>
          </a:bodyPr>
          <a:lstStyle/>
          <a:p>
            <a:pPr eaLnBrk="1" fontAlgn="auto" hangingPunct="1">
              <a:spcAft>
                <a:spcPts val="0"/>
              </a:spcAft>
              <a:buFont typeface="Wingdings 2"/>
              <a:buChar char=""/>
              <a:defRPr/>
            </a:pPr>
            <a:r>
              <a:rPr lang="en-US" sz="4400"/>
              <a:t>Opportunities for funding</a:t>
            </a:r>
          </a:p>
          <a:p>
            <a:pPr lvl="1" eaLnBrk="1" fontAlgn="auto" hangingPunct="1">
              <a:spcAft>
                <a:spcPts val="0"/>
              </a:spcAft>
              <a:buFont typeface="Wingdings 2"/>
              <a:buChar char=""/>
              <a:defRPr/>
            </a:pPr>
            <a:r>
              <a:rPr lang="en-US" sz="4000"/>
              <a:t>New construction and renovation</a:t>
            </a:r>
          </a:p>
          <a:p>
            <a:pPr lvl="1" eaLnBrk="1" fontAlgn="auto" hangingPunct="1">
              <a:spcAft>
                <a:spcPts val="0"/>
              </a:spcAft>
              <a:buFont typeface="Wingdings 2"/>
              <a:buChar char=""/>
              <a:defRPr/>
            </a:pPr>
            <a:r>
              <a:rPr lang="en-US" sz="4000"/>
              <a:t>QZAB</a:t>
            </a:r>
          </a:p>
          <a:p>
            <a:pPr lvl="1" eaLnBrk="1" fontAlgn="auto" hangingPunct="1">
              <a:spcAft>
                <a:spcPts val="0"/>
              </a:spcAft>
              <a:buFont typeface="Wingdings 2"/>
              <a:buChar char=""/>
              <a:defRPr/>
            </a:pPr>
            <a:r>
              <a:rPr lang="en-US" sz="4000"/>
              <a:t>Prop 1D</a:t>
            </a:r>
          </a:p>
          <a:p>
            <a:pPr lvl="1" eaLnBrk="1" fontAlgn="auto" hangingPunct="1">
              <a:spcAft>
                <a:spcPts val="0"/>
              </a:spcAft>
              <a:buFont typeface="Wingdings 2"/>
              <a:buChar char=""/>
              <a:defRPr/>
            </a:pPr>
            <a:r>
              <a:rPr lang="en-US" sz="4000"/>
              <a:t>Business donations</a:t>
            </a:r>
          </a:p>
          <a:p>
            <a:pPr lvl="1" eaLnBrk="1" fontAlgn="auto" hangingPunct="1">
              <a:spcAft>
                <a:spcPts val="0"/>
              </a:spcAft>
              <a:buFont typeface="Wingdings 2"/>
              <a:buChar char=""/>
              <a:defRPr/>
            </a:pPr>
            <a:r>
              <a:rPr lang="en-US" sz="4000"/>
              <a:t>Business match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dissolve">
                                      <p:cBhvr>
                                        <p:cTn id="7" dur="500"/>
                                        <p:tgtEl>
                                          <p:spTgt spid="1280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003">
                                            <p:txEl>
                                              <p:pRg st="0" end="0"/>
                                            </p:txEl>
                                          </p:spTgt>
                                        </p:tgtEl>
                                        <p:attrNameLst>
                                          <p:attrName>style.visibility</p:attrName>
                                        </p:attrNameLst>
                                      </p:cBhvr>
                                      <p:to>
                                        <p:strVal val="visible"/>
                                      </p:to>
                                    </p:set>
                                    <p:animEffect transition="in" filter="dissolve">
                                      <p:cBhvr>
                                        <p:cTn id="12" dur="500"/>
                                        <p:tgtEl>
                                          <p:spTgt spid="12800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8003">
                                            <p:txEl>
                                              <p:pRg st="1" end="1"/>
                                            </p:txEl>
                                          </p:spTgt>
                                        </p:tgtEl>
                                        <p:attrNameLst>
                                          <p:attrName>style.visibility</p:attrName>
                                        </p:attrNameLst>
                                      </p:cBhvr>
                                      <p:to>
                                        <p:strVal val="visible"/>
                                      </p:to>
                                    </p:set>
                                    <p:animEffect transition="in" filter="dissolve">
                                      <p:cBhvr>
                                        <p:cTn id="15" dur="500"/>
                                        <p:tgtEl>
                                          <p:spTgt spid="12800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8003">
                                            <p:txEl>
                                              <p:pRg st="2" end="2"/>
                                            </p:txEl>
                                          </p:spTgt>
                                        </p:tgtEl>
                                        <p:attrNameLst>
                                          <p:attrName>style.visibility</p:attrName>
                                        </p:attrNameLst>
                                      </p:cBhvr>
                                      <p:to>
                                        <p:strVal val="visible"/>
                                      </p:to>
                                    </p:set>
                                    <p:animEffect transition="in" filter="dissolve">
                                      <p:cBhvr>
                                        <p:cTn id="18" dur="500"/>
                                        <p:tgtEl>
                                          <p:spTgt spid="12800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28003">
                                            <p:txEl>
                                              <p:pRg st="3" end="3"/>
                                            </p:txEl>
                                          </p:spTgt>
                                        </p:tgtEl>
                                        <p:attrNameLst>
                                          <p:attrName>style.visibility</p:attrName>
                                        </p:attrNameLst>
                                      </p:cBhvr>
                                      <p:to>
                                        <p:strVal val="visible"/>
                                      </p:to>
                                    </p:set>
                                    <p:animEffect transition="in" filter="dissolve">
                                      <p:cBhvr>
                                        <p:cTn id="21" dur="500"/>
                                        <p:tgtEl>
                                          <p:spTgt spid="12800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28003">
                                            <p:txEl>
                                              <p:pRg st="4" end="4"/>
                                            </p:txEl>
                                          </p:spTgt>
                                        </p:tgtEl>
                                        <p:attrNameLst>
                                          <p:attrName>style.visibility</p:attrName>
                                        </p:attrNameLst>
                                      </p:cBhvr>
                                      <p:to>
                                        <p:strVal val="visible"/>
                                      </p:to>
                                    </p:set>
                                    <p:animEffect transition="in" filter="dissolve">
                                      <p:cBhvr>
                                        <p:cTn id="24" dur="500"/>
                                        <p:tgtEl>
                                          <p:spTgt spid="128003">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28003">
                                            <p:txEl>
                                              <p:pRg st="5" end="5"/>
                                            </p:txEl>
                                          </p:spTgt>
                                        </p:tgtEl>
                                        <p:attrNameLst>
                                          <p:attrName>style.visibility</p:attrName>
                                        </p:attrNameLst>
                                      </p:cBhvr>
                                      <p:to>
                                        <p:strVal val="visible"/>
                                      </p:to>
                                    </p:set>
                                    <p:animEffect transition="in" filter="dissolve">
                                      <p:cBhvr>
                                        <p:cTn id="27" dur="500"/>
                                        <p:tgtEl>
                                          <p:spTgt spid="1280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304800"/>
            <a:ext cx="8229600" cy="838200"/>
          </a:xfrm>
        </p:spPr>
        <p:txBody>
          <a:bodyPr/>
          <a:lstStyle/>
          <a:p>
            <a:pPr eaLnBrk="1" fontAlgn="auto" hangingPunct="1">
              <a:spcAft>
                <a:spcPts val="0"/>
              </a:spcAft>
              <a:defRPr/>
            </a:pPr>
            <a:r>
              <a:rPr lang="en-US" u="sng" dirty="0" smtClean="0"/>
              <a:t>NREd Consulting, LLC</a:t>
            </a:r>
            <a:endParaRPr lang="en-US" u="sng" dirty="0"/>
          </a:p>
        </p:txBody>
      </p:sp>
      <p:sp>
        <p:nvSpPr>
          <p:cNvPr id="44035" name="Rectangle 3"/>
          <p:cNvSpPr>
            <a:spLocks noGrp="1" noChangeArrowheads="1"/>
          </p:cNvSpPr>
          <p:nvPr>
            <p:ph idx="1"/>
          </p:nvPr>
        </p:nvSpPr>
        <p:spPr>
          <a:xfrm>
            <a:off x="457200" y="1752600"/>
            <a:ext cx="8229600" cy="4800600"/>
          </a:xfrm>
        </p:spPr>
        <p:txBody>
          <a:bodyPr/>
          <a:lstStyle/>
          <a:p>
            <a:pPr algn="ctr" eaLnBrk="1" hangingPunct="1">
              <a:buFont typeface="Wingdings" pitchFamily="2" charset="2"/>
              <a:buNone/>
            </a:pPr>
            <a:r>
              <a:rPr lang="en-US" sz="3600" smtClean="0"/>
              <a:t>Website:</a:t>
            </a:r>
          </a:p>
          <a:p>
            <a:pPr algn="ctr" eaLnBrk="1" hangingPunct="1">
              <a:buFont typeface="Wingdings" pitchFamily="2" charset="2"/>
              <a:buNone/>
            </a:pPr>
            <a:r>
              <a:rPr lang="en-US" sz="3600" smtClean="0"/>
              <a:t>www.nredco.com</a:t>
            </a:r>
          </a:p>
          <a:p>
            <a:pPr algn="ctr" eaLnBrk="1" hangingPunct="1">
              <a:buFont typeface="Wingdings" pitchFamily="2" charset="2"/>
              <a:buNone/>
            </a:pPr>
            <a:r>
              <a:rPr lang="en-US" sz="3600" smtClean="0"/>
              <a:t>Email:</a:t>
            </a:r>
          </a:p>
          <a:p>
            <a:pPr algn="ctr" eaLnBrk="1" hangingPunct="1">
              <a:buFont typeface="Wingdings" pitchFamily="2" charset="2"/>
              <a:buNone/>
            </a:pPr>
            <a:r>
              <a:rPr lang="en-US" sz="3600" smtClean="0">
                <a:hlinkClick r:id="rId2"/>
              </a:rPr>
              <a:t>nr@nredco.com</a:t>
            </a:r>
            <a:endParaRPr lang="en-US" sz="3600" smtClean="0"/>
          </a:p>
          <a:p>
            <a:pPr algn="ctr" eaLnBrk="1" hangingPunct="1">
              <a:buFont typeface="Wingdings" pitchFamily="2" charset="2"/>
              <a:buNone/>
            </a:pPr>
            <a:endParaRPr lang="en-US" sz="3600" smtClean="0"/>
          </a:p>
          <a:p>
            <a:pPr algn="ctr" eaLnBrk="1" hangingPunct="1">
              <a:buFont typeface="Wingdings" pitchFamily="2" charset="2"/>
              <a:buNone/>
            </a:pPr>
            <a:r>
              <a:rPr lang="en-US" sz="3600" smtClean="0"/>
              <a:t>Telephone number:</a:t>
            </a:r>
          </a:p>
          <a:p>
            <a:pPr algn="ctr" eaLnBrk="1" hangingPunct="1">
              <a:buFont typeface="Wingdings" pitchFamily="2" charset="2"/>
              <a:buNone/>
            </a:pPr>
            <a:r>
              <a:rPr lang="en-US" sz="3600" smtClean="0"/>
              <a:t>760 321-9096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title"/>
          </p:nvPr>
        </p:nvSpPr>
        <p:spPr>
          <a:xfrm rot="16200000">
            <a:off x="-2912655" y="2948940"/>
            <a:ext cx="6858000" cy="960120"/>
          </a:xfrm>
        </p:spPr>
        <p:txBody>
          <a:bodyPr lIns="82296" tIns="41148" rIns="82296" bIns="41148">
            <a:normAutofit/>
          </a:bodyPr>
          <a:lstStyle/>
          <a:p>
            <a:pPr eaLnBrk="1" fontAlgn="auto" hangingPunct="1">
              <a:spcAft>
                <a:spcPts val="0"/>
              </a:spcAft>
              <a:defRPr/>
            </a:pPr>
            <a:r>
              <a:rPr lang="en-US" dirty="0" smtClean="0"/>
              <a:t>Industry Sectors &amp; Pathways</a:t>
            </a:r>
            <a:endParaRPr lang="en-US" dirty="0"/>
          </a:p>
        </p:txBody>
      </p:sp>
      <p:pic>
        <p:nvPicPr>
          <p:cNvPr id="15363" name="Picture 5" descr="CTE Patway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4440" y="241459"/>
            <a:ext cx="7819549" cy="6375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6761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pathway</a:t>
            </a:r>
            <a:endParaRPr lang="en-US" dirty="0"/>
          </a:p>
        </p:txBody>
      </p:sp>
      <p:sp>
        <p:nvSpPr>
          <p:cNvPr id="16387" name="Content Placeholder 2"/>
          <p:cNvSpPr>
            <a:spLocks noGrp="1"/>
          </p:cNvSpPr>
          <p:nvPr>
            <p:ph idx="1"/>
          </p:nvPr>
        </p:nvSpPr>
        <p:spPr>
          <a:xfrm>
            <a:off x="217260" y="1456645"/>
            <a:ext cx="8926739" cy="5303837"/>
          </a:xfrm>
        </p:spPr>
        <p:txBody>
          <a:bodyPr/>
          <a:lstStyle/>
          <a:p>
            <a:pPr marL="0" indent="0">
              <a:buNone/>
            </a:pPr>
            <a:endParaRPr lang="en-US" dirty="0" smtClean="0"/>
          </a:p>
        </p:txBody>
      </p:sp>
      <p:sp>
        <p:nvSpPr>
          <p:cNvPr id="4" name="_s36870"/>
          <p:cNvSpPr>
            <a:spLocks noChangeArrowheads="1"/>
          </p:cNvSpPr>
          <p:nvPr/>
        </p:nvSpPr>
        <p:spPr bwMode="auto">
          <a:xfrm>
            <a:off x="3205852" y="2024063"/>
            <a:ext cx="2827338" cy="1828800"/>
          </a:xfrm>
          <a:prstGeom prst="roundRect">
            <a:avLst>
              <a:gd name="adj" fmla="val 16667"/>
            </a:avLst>
          </a:prstGeom>
          <a:solidFill>
            <a:schemeClr val="accent2"/>
          </a:solidFill>
          <a:ln w="9525">
            <a:solidFill>
              <a:schemeClr val="tx1"/>
            </a:solidFill>
            <a:round/>
            <a:headEnd/>
            <a:tailEnd/>
          </a:ln>
        </p:spPr>
        <p:txBody>
          <a:bodyPr wrap="none" lIns="0" tIns="0" rIns="0" bIns="0" anchor="ctr"/>
          <a:lstStyle/>
          <a:p>
            <a:pPr algn="ctr" defTabSz="1016000" eaLnBrk="0" hangingPunct="0"/>
            <a:r>
              <a:rPr lang="en-US" sz="2400" b="1" dirty="0">
                <a:solidFill>
                  <a:schemeClr val="bg1"/>
                </a:solidFill>
                <a:ea typeface="Osaka" pitchFamily="64" charset="-128"/>
              </a:rPr>
              <a:t>Specific Career</a:t>
            </a:r>
          </a:p>
          <a:p>
            <a:pPr algn="ctr" defTabSz="1016000" eaLnBrk="0" hangingPunct="0"/>
            <a:r>
              <a:rPr lang="en-US" sz="2400" b="1" dirty="0">
                <a:solidFill>
                  <a:schemeClr val="bg1"/>
                </a:solidFill>
                <a:ea typeface="Osaka" pitchFamily="64" charset="-128"/>
              </a:rPr>
              <a:t>of Interest</a:t>
            </a:r>
            <a:endParaRPr lang="en-US" sz="2000" b="1" dirty="0">
              <a:solidFill>
                <a:schemeClr val="tx1"/>
              </a:solidFill>
              <a:latin typeface="Arial" charset="0"/>
              <a:ea typeface="Osaka" pitchFamily="64" charset="-128"/>
            </a:endParaRPr>
          </a:p>
        </p:txBody>
      </p:sp>
      <p:cxnSp>
        <p:nvCxnSpPr>
          <p:cNvPr id="5" name="_s36875"/>
          <p:cNvCxnSpPr>
            <a:cxnSpLocks noChangeShapeType="1"/>
            <a:stCxn id="9" idx="0"/>
            <a:endCxn id="4" idx="2"/>
          </p:cNvCxnSpPr>
          <p:nvPr/>
        </p:nvCxnSpPr>
        <p:spPr bwMode="auto">
          <a:xfrm rot="5400000" flipH="1" flipV="1">
            <a:off x="4073246" y="4398789"/>
            <a:ext cx="1092200" cy="349"/>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grpSp>
        <p:nvGrpSpPr>
          <p:cNvPr id="6" name="Group 17"/>
          <p:cNvGrpSpPr>
            <a:grpSpLocks/>
          </p:cNvGrpSpPr>
          <p:nvPr/>
        </p:nvGrpSpPr>
        <p:grpSpPr bwMode="auto">
          <a:xfrm>
            <a:off x="304800" y="4019550"/>
            <a:ext cx="4318000" cy="2743200"/>
            <a:chOff x="480" y="2532"/>
            <a:chExt cx="2720" cy="1728"/>
          </a:xfrm>
        </p:grpSpPr>
        <p:cxnSp>
          <p:nvCxnSpPr>
            <p:cNvPr id="7" name="_s36874"/>
            <p:cNvCxnSpPr>
              <a:cxnSpLocks noChangeShapeType="1"/>
            </p:cNvCxnSpPr>
            <p:nvPr/>
          </p:nvCxnSpPr>
          <p:spPr bwMode="auto">
            <a:xfrm rot="-5400000">
              <a:off x="1961" y="1869"/>
              <a:ext cx="576" cy="1902"/>
            </a:xfrm>
            <a:prstGeom prst="bentConnector3">
              <a:avLst>
                <a:gd name="adj1" fmla="val 58333"/>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8" name="_s36871"/>
            <p:cNvSpPr>
              <a:spLocks noChangeArrowheads="1"/>
            </p:cNvSpPr>
            <p:nvPr/>
          </p:nvSpPr>
          <p:spPr bwMode="auto">
            <a:xfrm>
              <a:off x="480" y="3108"/>
              <a:ext cx="1632" cy="1152"/>
            </a:xfrm>
            <a:prstGeom prst="roundRect">
              <a:avLst>
                <a:gd name="adj" fmla="val 16667"/>
              </a:avLst>
            </a:prstGeom>
            <a:solidFill>
              <a:schemeClr val="accent2"/>
            </a:solidFill>
            <a:ln w="9525">
              <a:solidFill>
                <a:schemeClr val="tx1"/>
              </a:solidFill>
              <a:round/>
              <a:headEnd/>
              <a:tailEnd/>
            </a:ln>
          </p:spPr>
          <p:txBody>
            <a:bodyPr wrap="none" lIns="0" tIns="0" rIns="0" bIns="0" anchor="ctr"/>
            <a:lstStyle/>
            <a:p>
              <a:pPr algn="ctr" defTabSz="1016000" eaLnBrk="0" hangingPunct="0"/>
              <a:r>
                <a:rPr lang="en-US" sz="2400" b="1" dirty="0">
                  <a:solidFill>
                    <a:schemeClr val="tx1"/>
                  </a:solidFill>
                  <a:ea typeface="Osaka" pitchFamily="64" charset="-128"/>
                </a:rPr>
                <a:t>Introductory</a:t>
              </a:r>
            </a:p>
            <a:p>
              <a:pPr algn="ctr" defTabSz="1016000" eaLnBrk="0" hangingPunct="0"/>
              <a:r>
                <a:rPr lang="en-US" sz="2400" b="1" dirty="0">
                  <a:solidFill>
                    <a:schemeClr val="tx1"/>
                  </a:solidFill>
                  <a:ea typeface="Osaka" pitchFamily="64" charset="-128"/>
                </a:rPr>
                <a:t>Course</a:t>
              </a:r>
              <a:endParaRPr lang="en-US" sz="1800" b="1" dirty="0">
                <a:solidFill>
                  <a:schemeClr val="tx1"/>
                </a:solidFill>
                <a:latin typeface="Arial" charset="0"/>
                <a:ea typeface="Osaka" pitchFamily="64" charset="-128"/>
              </a:endParaRPr>
            </a:p>
          </p:txBody>
        </p:sp>
      </p:grpSp>
      <p:sp>
        <p:nvSpPr>
          <p:cNvPr id="9" name="_s36872"/>
          <p:cNvSpPr>
            <a:spLocks noChangeArrowheads="1"/>
          </p:cNvSpPr>
          <p:nvPr/>
        </p:nvSpPr>
        <p:spPr bwMode="auto">
          <a:xfrm>
            <a:off x="3323772" y="4945063"/>
            <a:ext cx="2590800" cy="1828800"/>
          </a:xfrm>
          <a:prstGeom prst="roundRect">
            <a:avLst>
              <a:gd name="adj" fmla="val 16667"/>
            </a:avLst>
          </a:prstGeom>
          <a:solidFill>
            <a:schemeClr val="accent2"/>
          </a:solidFill>
          <a:ln w="9525">
            <a:solidFill>
              <a:schemeClr val="tx1"/>
            </a:solidFill>
            <a:round/>
            <a:headEnd/>
            <a:tailEnd/>
          </a:ln>
        </p:spPr>
        <p:txBody>
          <a:bodyPr wrap="none" lIns="0" tIns="0" rIns="0" bIns="0" anchor="ctr"/>
          <a:lstStyle/>
          <a:p>
            <a:pPr algn="ctr" defTabSz="1016000" eaLnBrk="0" hangingPunct="0"/>
            <a:r>
              <a:rPr lang="en-US" sz="2400" b="1" dirty="0">
                <a:solidFill>
                  <a:schemeClr val="tx1"/>
                </a:solidFill>
                <a:ea typeface="Osaka" pitchFamily="64" charset="-128"/>
              </a:rPr>
              <a:t>Concentrator</a:t>
            </a:r>
          </a:p>
          <a:p>
            <a:pPr algn="ctr" defTabSz="1016000" eaLnBrk="0" hangingPunct="0"/>
            <a:r>
              <a:rPr lang="en-US" sz="2400" b="1" dirty="0">
                <a:solidFill>
                  <a:schemeClr val="tx1"/>
                </a:solidFill>
                <a:ea typeface="Osaka" pitchFamily="64" charset="-128"/>
              </a:rPr>
              <a:t>Course</a:t>
            </a:r>
            <a:endParaRPr lang="en-US" sz="1800" b="1" dirty="0">
              <a:solidFill>
                <a:schemeClr val="tx1"/>
              </a:solidFill>
              <a:latin typeface="Arial" charset="0"/>
              <a:ea typeface="Osaka" pitchFamily="64" charset="-128"/>
            </a:endParaRPr>
          </a:p>
        </p:txBody>
      </p:sp>
      <p:grpSp>
        <p:nvGrpSpPr>
          <p:cNvPr id="10" name="Group 16"/>
          <p:cNvGrpSpPr>
            <a:grpSpLocks/>
          </p:cNvGrpSpPr>
          <p:nvPr/>
        </p:nvGrpSpPr>
        <p:grpSpPr bwMode="auto">
          <a:xfrm>
            <a:off x="4618740" y="3852864"/>
            <a:ext cx="4314837" cy="2921001"/>
            <a:chOff x="3202" y="2427"/>
            <a:chExt cx="2718" cy="1840"/>
          </a:xfrm>
          <a:solidFill>
            <a:schemeClr val="accent2"/>
          </a:solidFill>
        </p:grpSpPr>
        <p:cxnSp>
          <p:nvCxnSpPr>
            <p:cNvPr id="11" name="_s36876"/>
            <p:cNvCxnSpPr>
              <a:cxnSpLocks noChangeShapeType="1"/>
              <a:stCxn id="12" idx="0"/>
              <a:endCxn id="4" idx="2"/>
            </p:cNvCxnSpPr>
            <p:nvPr/>
          </p:nvCxnSpPr>
          <p:spPr bwMode="auto">
            <a:xfrm rot="16200000" flipV="1">
              <a:off x="3809" y="1820"/>
              <a:ext cx="688" cy="1902"/>
            </a:xfrm>
            <a:prstGeom prst="bentConnector3">
              <a:avLst>
                <a:gd name="adj1" fmla="val 50000"/>
              </a:avLst>
            </a:prstGeom>
            <a:grpFill/>
            <a:ln w="28575">
              <a:solidFill>
                <a:schemeClr val="tx1"/>
              </a:solidFill>
              <a:miter lim="800000"/>
              <a:headEnd/>
              <a:tailEnd/>
            </a:ln>
          </p:spPr>
        </p:cxnSp>
        <p:sp>
          <p:nvSpPr>
            <p:cNvPr id="12" name="_s36873"/>
            <p:cNvSpPr>
              <a:spLocks noChangeArrowheads="1"/>
            </p:cNvSpPr>
            <p:nvPr/>
          </p:nvSpPr>
          <p:spPr bwMode="auto">
            <a:xfrm>
              <a:off x="4288" y="3115"/>
              <a:ext cx="1632" cy="1152"/>
            </a:xfrm>
            <a:prstGeom prst="roundRect">
              <a:avLst>
                <a:gd name="adj" fmla="val 16667"/>
              </a:avLst>
            </a:prstGeom>
            <a:grpFill/>
            <a:ln w="9525">
              <a:solidFill>
                <a:schemeClr val="tx1"/>
              </a:solidFill>
              <a:round/>
              <a:headEnd/>
              <a:tailEnd/>
            </a:ln>
          </p:spPr>
          <p:txBody>
            <a:bodyPr wrap="none" lIns="0" tIns="0" rIns="0" bIns="0" anchor="ctr"/>
            <a:lstStyle/>
            <a:p>
              <a:pPr algn="ctr" defTabSz="1016000" eaLnBrk="0" hangingPunct="0">
                <a:defRPr/>
              </a:pPr>
              <a:r>
                <a:rPr lang="en-US" sz="2400" b="1" dirty="0">
                  <a:solidFill>
                    <a:schemeClr val="tx1"/>
                  </a:solidFill>
                  <a:latin typeface="American Typewriter" pitchFamily="1" charset="0"/>
                  <a:ea typeface="Osaka" pitchFamily="1" charset="-128"/>
                  <a:sym typeface="American Typewriter" pitchFamily="1" charset="0"/>
                </a:rPr>
                <a:t>Completer</a:t>
              </a:r>
            </a:p>
            <a:p>
              <a:pPr algn="ctr" defTabSz="1016000" eaLnBrk="0" hangingPunct="0">
                <a:defRPr/>
              </a:pPr>
              <a:r>
                <a:rPr lang="en-US" sz="2400" b="1" dirty="0">
                  <a:solidFill>
                    <a:schemeClr val="tx1"/>
                  </a:solidFill>
                  <a:latin typeface="American Typewriter" pitchFamily="1" charset="0"/>
                  <a:ea typeface="Osaka" pitchFamily="1" charset="-128"/>
                  <a:sym typeface="American Typewriter" pitchFamily="1" charset="0"/>
                </a:rPr>
                <a:t>Course</a:t>
              </a:r>
              <a:endParaRPr lang="en-US" sz="1800" b="1" dirty="0">
                <a:solidFill>
                  <a:schemeClr val="tx1"/>
                </a:solidFill>
                <a:latin typeface="Arial" charset="0"/>
                <a:ea typeface="Osaka" pitchFamily="1" charset="-128"/>
                <a:sym typeface="American Typewriter" pitchFamily="1"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par>
                          <p:cTn id="10" fill="hold">
                            <p:stCondLst>
                              <p:cond delay="2000"/>
                            </p:stCondLst>
                            <p:childTnLst>
                              <p:par>
                                <p:cTn id="11" presetID="18" presetClass="entr" presetSubtype="12" fill="hold" nodeType="afterEffect">
                                  <p:stCondLst>
                                    <p:cond delay="1000"/>
                                  </p:stCondLst>
                                  <p:childTnLst>
                                    <p:set>
                                      <p:cBhvr>
                                        <p:cTn id="12" dur="1" fill="hold">
                                          <p:stCondLst>
                                            <p:cond delay="0"/>
                                          </p:stCondLst>
                                        </p:cTn>
                                        <p:tgtEl>
                                          <p:spTgt spid="6"/>
                                        </p:tgtEl>
                                        <p:attrNameLst>
                                          <p:attrName>style.visibility</p:attrName>
                                        </p:attrNameLst>
                                      </p:cBhvr>
                                      <p:to>
                                        <p:strVal val="visible"/>
                                      </p:to>
                                    </p:set>
                                    <p:animEffect transition="in" filter="strips(downLeft)">
                                      <p:cBhvr>
                                        <p:cTn id="13" dur="500"/>
                                        <p:tgtEl>
                                          <p:spTgt spid="6"/>
                                        </p:tgtEl>
                                      </p:cBhvr>
                                    </p:animEffect>
                                  </p:childTnLst>
                                </p:cTn>
                              </p:par>
                            </p:childTnLst>
                          </p:cTn>
                        </p:par>
                        <p:par>
                          <p:cTn id="14" fill="hold">
                            <p:stCondLst>
                              <p:cond delay="3500"/>
                            </p:stCondLst>
                            <p:childTnLst>
                              <p:par>
                                <p:cTn id="15" presetID="22" presetClass="entr" presetSubtype="1" fill="hold" nodeType="afterEffect">
                                  <p:stCondLst>
                                    <p:cond delay="100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par>
                          <p:cTn id="18" fill="hold">
                            <p:stCondLst>
                              <p:cond delay="5000"/>
                            </p:stCondLst>
                            <p:childTnLst>
                              <p:par>
                                <p:cTn id="19" presetID="2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childTnLst>
                          </p:cTn>
                        </p:par>
                        <p:par>
                          <p:cTn id="22" fill="hold">
                            <p:stCondLst>
                              <p:cond delay="5500"/>
                            </p:stCondLst>
                            <p:childTnLst>
                              <p:par>
                                <p:cTn id="23" presetID="22" presetClass="entr" presetSubtype="1" fill="hold" nodeType="afterEffect">
                                  <p:stCondLst>
                                    <p:cond delay="100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5"/>
          <p:cNvSpPr>
            <a:spLocks noChangeAspect="1" noChangeArrowheads="1" noTextEdit="1"/>
          </p:cNvSpPr>
          <p:nvPr/>
        </p:nvSpPr>
        <p:spPr bwMode="auto">
          <a:xfrm>
            <a:off x="1143000" y="0"/>
            <a:ext cx="61722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0" name="_s1028"/>
          <p:cNvSpPr>
            <a:spLocks noChangeArrowheads="1" noTextEdit="1"/>
          </p:cNvSpPr>
          <p:nvPr/>
        </p:nvSpPr>
        <p:spPr bwMode="auto">
          <a:xfrm>
            <a:off x="2971800" y="1960563"/>
            <a:ext cx="2938463" cy="2390775"/>
          </a:xfrm>
          <a:prstGeom prst="ellipse">
            <a:avLst/>
          </a:prstGeom>
          <a:solidFill>
            <a:srgbClr val="FF3300">
              <a:alpha val="38823"/>
            </a:srgbClr>
          </a:solidFill>
          <a:ln w="4699">
            <a:solidFill>
              <a:srgbClr val="333399"/>
            </a:solidFill>
            <a:round/>
            <a:headEnd/>
            <a:tailEnd/>
          </a:ln>
        </p:spPr>
        <p:txBody>
          <a:bodyPr lIns="0" tIns="0" rIns="0" bIns="0" anchor="ctr"/>
          <a:lstStyle/>
          <a:p>
            <a:endParaRPr lang="en-US"/>
          </a:p>
        </p:txBody>
      </p:sp>
      <p:sp>
        <p:nvSpPr>
          <p:cNvPr id="1031" name="_s1029"/>
          <p:cNvSpPr>
            <a:spLocks noChangeArrowheads="1"/>
          </p:cNvSpPr>
          <p:nvPr/>
        </p:nvSpPr>
        <p:spPr bwMode="auto">
          <a:xfrm>
            <a:off x="3505200" y="2120900"/>
            <a:ext cx="19050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algn="ctr"/>
            <a:r>
              <a:rPr lang="en-US" sz="2000" b="1">
                <a:latin typeface="Arial" charset="0"/>
                <a:ea typeface="ＭＳ Ｐゴシック" pitchFamily="32" charset="-128"/>
              </a:rPr>
              <a:t>CTE Pathway</a:t>
            </a:r>
            <a:endParaRPr lang="en-US" sz="1500" b="1">
              <a:latin typeface="Arial" charset="0"/>
              <a:ea typeface="ＭＳ Ｐゴシック" pitchFamily="32" charset="-128"/>
            </a:endParaRPr>
          </a:p>
        </p:txBody>
      </p:sp>
      <p:sp>
        <p:nvSpPr>
          <p:cNvPr id="1032" name="_s1030"/>
          <p:cNvSpPr>
            <a:spLocks noChangeArrowheads="1" noTextEdit="1"/>
          </p:cNvSpPr>
          <p:nvPr/>
        </p:nvSpPr>
        <p:spPr bwMode="auto">
          <a:xfrm>
            <a:off x="3643313" y="2971800"/>
            <a:ext cx="3733800" cy="2501900"/>
          </a:xfrm>
          <a:prstGeom prst="ellipse">
            <a:avLst/>
          </a:prstGeom>
          <a:solidFill>
            <a:srgbClr val="3366FF">
              <a:alpha val="50195"/>
            </a:srgbClr>
          </a:solidFill>
          <a:ln w="4699">
            <a:solidFill>
              <a:srgbClr val="009999"/>
            </a:solidFill>
            <a:round/>
            <a:headEnd/>
            <a:tailEnd/>
          </a:ln>
        </p:spPr>
        <p:txBody>
          <a:bodyPr lIns="0" tIns="0" rIns="0" bIns="0" anchor="ctr"/>
          <a:lstStyle/>
          <a:p>
            <a:endParaRPr lang="en-US"/>
          </a:p>
        </p:txBody>
      </p:sp>
      <p:sp>
        <p:nvSpPr>
          <p:cNvPr id="1033" name="_s1031"/>
          <p:cNvSpPr>
            <a:spLocks noChangeArrowheads="1"/>
          </p:cNvSpPr>
          <p:nvPr/>
        </p:nvSpPr>
        <p:spPr bwMode="auto">
          <a:xfrm>
            <a:off x="5105400" y="3868738"/>
            <a:ext cx="2085975"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algn="ctr"/>
            <a:r>
              <a:rPr lang="en-US" sz="2000" b="1">
                <a:latin typeface="Arial" charset="0"/>
                <a:ea typeface="ＭＳ Ｐゴシック" pitchFamily="32" charset="-128"/>
              </a:rPr>
              <a:t>College &amp; Career Ready</a:t>
            </a:r>
            <a:endParaRPr lang="en-US" sz="1500" b="1">
              <a:latin typeface="Arial" charset="0"/>
              <a:ea typeface="ＭＳ Ｐゴシック" pitchFamily="32" charset="-128"/>
            </a:endParaRPr>
          </a:p>
        </p:txBody>
      </p:sp>
      <p:sp>
        <p:nvSpPr>
          <p:cNvPr id="1034" name="_s1032"/>
          <p:cNvSpPr>
            <a:spLocks noChangeArrowheads="1" noTextEdit="1"/>
          </p:cNvSpPr>
          <p:nvPr/>
        </p:nvSpPr>
        <p:spPr bwMode="auto">
          <a:xfrm>
            <a:off x="1495425" y="3155950"/>
            <a:ext cx="3429000" cy="2438400"/>
          </a:xfrm>
          <a:prstGeom prst="ellipse">
            <a:avLst/>
          </a:prstGeom>
          <a:solidFill>
            <a:srgbClr val="33CC33">
              <a:alpha val="39999"/>
            </a:srgbClr>
          </a:solidFill>
          <a:ln w="4699">
            <a:solidFill>
              <a:srgbClr val="99CC00"/>
            </a:solidFill>
            <a:round/>
            <a:headEnd/>
            <a:tailEnd/>
          </a:ln>
        </p:spPr>
        <p:txBody>
          <a:bodyPr lIns="0" tIns="0" rIns="0" bIns="0" anchor="ctr"/>
          <a:lstStyle/>
          <a:p>
            <a:endParaRPr lang="en-US"/>
          </a:p>
        </p:txBody>
      </p:sp>
      <p:sp>
        <p:nvSpPr>
          <p:cNvPr id="1035" name="_s1033"/>
          <p:cNvSpPr>
            <a:spLocks noChangeArrowheads="1"/>
          </p:cNvSpPr>
          <p:nvPr/>
        </p:nvSpPr>
        <p:spPr bwMode="auto">
          <a:xfrm>
            <a:off x="3629025" y="3573463"/>
            <a:ext cx="108585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algn="ctr"/>
            <a:r>
              <a:rPr lang="en-US" sz="1800" b="1">
                <a:latin typeface="Arial" charset="0"/>
                <a:ea typeface="ＭＳ Ｐゴシック" pitchFamily="32" charset="-128"/>
              </a:rPr>
              <a:t>Career Academy</a:t>
            </a:r>
          </a:p>
        </p:txBody>
      </p:sp>
      <p:sp>
        <p:nvSpPr>
          <p:cNvPr id="1036" name="_s1045"/>
          <p:cNvSpPr>
            <a:spLocks noChangeArrowheads="1"/>
          </p:cNvSpPr>
          <p:nvPr/>
        </p:nvSpPr>
        <p:spPr bwMode="auto">
          <a:xfrm>
            <a:off x="1843088" y="4038600"/>
            <a:ext cx="1752600" cy="99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algn="ctr"/>
            <a:r>
              <a:rPr lang="en-US" sz="2000" b="1">
                <a:latin typeface="Arial" charset="0"/>
                <a:ea typeface="ＭＳ Ｐゴシック" pitchFamily="32" charset="-128"/>
              </a:rPr>
              <a:t>Rigorous</a:t>
            </a:r>
          </a:p>
          <a:p>
            <a:pPr algn="ctr"/>
            <a:r>
              <a:rPr lang="en-US" sz="2000" b="1">
                <a:latin typeface="Arial" charset="0"/>
                <a:ea typeface="ＭＳ Ｐゴシック" pitchFamily="32" charset="-128"/>
              </a:rPr>
              <a:t>Academics</a:t>
            </a:r>
          </a:p>
          <a:p>
            <a:pPr algn="ctr"/>
            <a:r>
              <a:rPr lang="en-US" sz="2000" b="1">
                <a:latin typeface="Arial" charset="0"/>
                <a:ea typeface="ＭＳ Ｐゴシック" pitchFamily="32" charset="-128"/>
              </a:rPr>
              <a:t>A-G</a:t>
            </a:r>
            <a:endParaRPr lang="en-US" sz="1600" b="1">
              <a:latin typeface="Arial" charset="0"/>
              <a:ea typeface="ＭＳ Ｐゴシック" pitchFamily="32" charset="-128"/>
            </a:endParaRPr>
          </a:p>
        </p:txBody>
      </p:sp>
      <p:sp>
        <p:nvSpPr>
          <p:cNvPr id="18442" name="_s1045"/>
          <p:cNvSpPr>
            <a:spLocks noChangeArrowheads="1"/>
          </p:cNvSpPr>
          <p:nvPr/>
        </p:nvSpPr>
        <p:spPr bwMode="auto">
          <a:xfrm>
            <a:off x="1371600" y="5943600"/>
            <a:ext cx="5486400" cy="96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endParaRPr lang="en-US" b="1">
              <a:latin typeface="Arial" charset="0"/>
              <a:ea typeface="ＭＳ Ｐゴシック" pitchFamily="32" charset="-128"/>
            </a:endParaRPr>
          </a:p>
          <a:p>
            <a:endParaRPr lang="en-US">
              <a:latin typeface="Times New Roman" pitchFamily="18" charset="0"/>
              <a:ea typeface="ＭＳ Ｐゴシック" pitchFamily="32" charset="-128"/>
            </a:endParaRPr>
          </a:p>
        </p:txBody>
      </p:sp>
      <p:sp>
        <p:nvSpPr>
          <p:cNvPr id="1039" name="Text Box 15"/>
          <p:cNvSpPr txBox="1">
            <a:spLocks noChangeArrowheads="1"/>
          </p:cNvSpPr>
          <p:nvPr/>
        </p:nvSpPr>
        <p:spPr bwMode="auto">
          <a:xfrm>
            <a:off x="2247900" y="5715000"/>
            <a:ext cx="4686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r>
              <a:rPr lang="en-US">
                <a:solidFill>
                  <a:srgbClr val="000080"/>
                </a:solidFill>
              </a:rPr>
              <a:t>INTEGRATED INSTRUCTION</a:t>
            </a:r>
            <a:endParaRPr lang="en-US"/>
          </a:p>
        </p:txBody>
      </p:sp>
      <p:sp>
        <p:nvSpPr>
          <p:cNvPr id="1040" name="Text Box 16"/>
          <p:cNvSpPr txBox="1">
            <a:spLocks noChangeArrowheads="1"/>
          </p:cNvSpPr>
          <p:nvPr/>
        </p:nvSpPr>
        <p:spPr bwMode="auto">
          <a:xfrm>
            <a:off x="3886200" y="6172200"/>
            <a:ext cx="502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32" charset="0"/>
                <a:ea typeface="Osaka" pitchFamily="32" charset="-128"/>
              </a:defRPr>
            </a:lvl1pPr>
            <a:lvl2pPr marL="742950" indent="-285750">
              <a:defRPr sz="2400">
                <a:solidFill>
                  <a:schemeClr val="tx1"/>
                </a:solidFill>
                <a:latin typeface="Times" pitchFamily="32" charset="0"/>
                <a:ea typeface="Osaka" pitchFamily="32" charset="-128"/>
              </a:defRPr>
            </a:lvl2pPr>
            <a:lvl3pPr marL="1143000" indent="-228600">
              <a:defRPr sz="2400">
                <a:solidFill>
                  <a:schemeClr val="tx1"/>
                </a:solidFill>
                <a:latin typeface="Times" pitchFamily="32" charset="0"/>
                <a:ea typeface="Osaka" pitchFamily="32" charset="-128"/>
              </a:defRPr>
            </a:lvl3pPr>
            <a:lvl4pPr marL="1600200" indent="-228600">
              <a:defRPr sz="2400">
                <a:solidFill>
                  <a:schemeClr val="tx1"/>
                </a:solidFill>
                <a:latin typeface="Times" pitchFamily="32" charset="0"/>
                <a:ea typeface="Osaka" pitchFamily="32" charset="-128"/>
              </a:defRPr>
            </a:lvl4pPr>
            <a:lvl5pPr marL="2057400" indent="-228600">
              <a:defRPr sz="2400">
                <a:solidFill>
                  <a:schemeClr val="tx1"/>
                </a:solidFill>
                <a:latin typeface="Times" pitchFamily="32" charset="0"/>
                <a:ea typeface="Osaka" pitchFamily="32" charset="-128"/>
              </a:defRPr>
            </a:lvl5pPr>
            <a:lvl6pPr marL="2514600" indent="-228600" eaLnBrk="0" fontAlgn="base" hangingPunct="0">
              <a:spcBef>
                <a:spcPct val="0"/>
              </a:spcBef>
              <a:spcAft>
                <a:spcPct val="0"/>
              </a:spcAft>
              <a:defRPr sz="2400">
                <a:solidFill>
                  <a:schemeClr val="tx1"/>
                </a:solidFill>
                <a:latin typeface="Times" pitchFamily="32" charset="0"/>
                <a:ea typeface="Osaka" pitchFamily="32" charset="-128"/>
              </a:defRPr>
            </a:lvl6pPr>
            <a:lvl7pPr marL="2971800" indent="-228600" eaLnBrk="0" fontAlgn="base" hangingPunct="0">
              <a:spcBef>
                <a:spcPct val="0"/>
              </a:spcBef>
              <a:spcAft>
                <a:spcPct val="0"/>
              </a:spcAft>
              <a:defRPr sz="2400">
                <a:solidFill>
                  <a:schemeClr val="tx1"/>
                </a:solidFill>
                <a:latin typeface="Times" pitchFamily="32" charset="0"/>
                <a:ea typeface="Osaka" pitchFamily="32" charset="-128"/>
              </a:defRPr>
            </a:lvl7pPr>
            <a:lvl8pPr marL="3429000" indent="-228600" eaLnBrk="0" fontAlgn="base" hangingPunct="0">
              <a:spcBef>
                <a:spcPct val="0"/>
              </a:spcBef>
              <a:spcAft>
                <a:spcPct val="0"/>
              </a:spcAft>
              <a:defRPr sz="2400">
                <a:solidFill>
                  <a:schemeClr val="tx1"/>
                </a:solidFill>
                <a:latin typeface="Times" pitchFamily="32" charset="0"/>
                <a:ea typeface="Osaka" pitchFamily="32" charset="-128"/>
              </a:defRPr>
            </a:lvl8pPr>
            <a:lvl9pPr marL="3886200" indent="-228600" eaLnBrk="0" fontAlgn="base" hangingPunct="0">
              <a:spcBef>
                <a:spcPct val="0"/>
              </a:spcBef>
              <a:spcAft>
                <a:spcPct val="0"/>
              </a:spcAft>
              <a:defRPr sz="2400">
                <a:solidFill>
                  <a:schemeClr val="tx1"/>
                </a:solidFill>
                <a:latin typeface="Times" pitchFamily="32" charset="0"/>
                <a:ea typeface="Osaka" pitchFamily="32" charset="-128"/>
              </a:defRPr>
            </a:lvl9pPr>
          </a:lstStyle>
          <a:p>
            <a:r>
              <a:rPr lang="en-US">
                <a:solidFill>
                  <a:srgbClr val="000080"/>
                </a:solidFill>
              </a:rPr>
              <a:t>COMPLEMENTARY INITIATIVES</a:t>
            </a:r>
            <a:endParaRPr lang="en-US"/>
          </a:p>
        </p:txBody>
      </p:sp>
      <p:sp>
        <p:nvSpPr>
          <p:cNvPr id="1041" name="Rectangle 17"/>
          <p:cNvSpPr>
            <a:spLocks noGrp="1" noChangeArrowheads="1"/>
          </p:cNvSpPr>
          <p:nvPr>
            <p:ph type="title"/>
          </p:nvPr>
        </p:nvSpPr>
        <p:spPr>
          <a:xfrm>
            <a:off x="457200" y="228600"/>
            <a:ext cx="7804150" cy="1143000"/>
          </a:xfrm>
        </p:spPr>
        <p:txBody>
          <a:bodyPr/>
          <a:lstStyle/>
          <a:p>
            <a:pPr eaLnBrk="1" fontAlgn="auto" hangingPunct="1">
              <a:spcAft>
                <a:spcPts val="0"/>
              </a:spcAft>
              <a:defRPr/>
            </a:pPr>
            <a:r>
              <a:rPr lang="en-US" sz="3200" b="1"/>
              <a:t>CTE #2	CAREER ACADEMY	MODEL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3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3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1039"/>
                                        </p:tgtEl>
                                        <p:attrNameLst>
                                          <p:attrName>style.visibility</p:attrName>
                                        </p:attrNameLst>
                                      </p:cBhvr>
                                      <p:to>
                                        <p:strVal val="visible"/>
                                      </p:to>
                                    </p:set>
                                    <p:animEffect transition="in" filter="checkerboard(across)">
                                      <p:cBhvr>
                                        <p:cTn id="19" dur="500"/>
                                        <p:tgtEl>
                                          <p:spTgt spid="10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32"/>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033"/>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1035"/>
                                        </p:tgtEl>
                                        <p:attrNameLst>
                                          <p:attrName>style.visibility</p:attrName>
                                        </p:attrNameLst>
                                      </p:cBhvr>
                                      <p:to>
                                        <p:strVal val="visible"/>
                                      </p:to>
                                    </p:set>
                                    <p:anim calcmode="lin" valueType="num">
                                      <p:cBhvr>
                                        <p:cTn id="30" dur="1000" fill="hold"/>
                                        <p:tgtEl>
                                          <p:spTgt spid="1035"/>
                                        </p:tgtEl>
                                        <p:attrNameLst>
                                          <p:attrName>ppt_w</p:attrName>
                                        </p:attrNameLst>
                                      </p:cBhvr>
                                      <p:tavLst>
                                        <p:tav tm="0">
                                          <p:val>
                                            <p:fltVal val="0"/>
                                          </p:val>
                                        </p:tav>
                                        <p:tav tm="100000">
                                          <p:val>
                                            <p:strVal val="#ppt_w"/>
                                          </p:val>
                                        </p:tav>
                                      </p:tavLst>
                                    </p:anim>
                                    <p:anim calcmode="lin" valueType="num">
                                      <p:cBhvr>
                                        <p:cTn id="31" dur="1000" fill="hold"/>
                                        <p:tgtEl>
                                          <p:spTgt spid="1035"/>
                                        </p:tgtEl>
                                        <p:attrNameLst>
                                          <p:attrName>ppt_h</p:attrName>
                                        </p:attrNameLst>
                                      </p:cBhvr>
                                      <p:tavLst>
                                        <p:tav tm="0">
                                          <p:val>
                                            <p:fltVal val="0"/>
                                          </p:val>
                                        </p:tav>
                                        <p:tav tm="100000">
                                          <p:val>
                                            <p:strVal val="#ppt_h"/>
                                          </p:val>
                                        </p:tav>
                                      </p:tavLst>
                                    </p:anim>
                                    <p:anim calcmode="lin" valueType="num">
                                      <p:cBhvr>
                                        <p:cTn id="32" dur="1000" fill="hold"/>
                                        <p:tgtEl>
                                          <p:spTgt spid="1035"/>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103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1040"/>
                                        </p:tgtEl>
                                        <p:attrNameLst>
                                          <p:attrName>style.visibility</p:attrName>
                                        </p:attrNameLst>
                                      </p:cBhvr>
                                      <p:to>
                                        <p:strVal val="visible"/>
                                      </p:to>
                                    </p:set>
                                    <p:animEffect transition="in" filter="checkerboard(across)">
                                      <p:cBhvr>
                                        <p:cTn id="38" dur="500"/>
                                        <p:tgtEl>
                                          <p:spTgt spid="1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animBg="1"/>
      <p:bldP spid="1031" grpId="0"/>
      <p:bldP spid="1032" grpId="0" animBg="1"/>
      <p:bldP spid="1033" grpId="0"/>
      <p:bldP spid="1034" grpId="0" animBg="1"/>
      <p:bldP spid="1035" grpId="0"/>
      <p:bldP spid="10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Career academy</a:t>
            </a:r>
            <a:endParaRPr lang="en-US" dirty="0"/>
          </a:p>
        </p:txBody>
      </p:sp>
      <p:sp>
        <p:nvSpPr>
          <p:cNvPr id="17411" name="Content Placeholder 2"/>
          <p:cNvSpPr>
            <a:spLocks noGrp="1"/>
          </p:cNvSpPr>
          <p:nvPr>
            <p:ph idx="1"/>
          </p:nvPr>
        </p:nvSpPr>
        <p:spPr>
          <a:xfrm>
            <a:off x="304800" y="2322285"/>
            <a:ext cx="8686800" cy="3757839"/>
          </a:xfrm>
        </p:spPr>
        <p:txBody>
          <a:bodyPr/>
          <a:lstStyle/>
          <a:p>
            <a:pPr lvl="0"/>
            <a:r>
              <a:rPr lang="en-US" b="1" dirty="0"/>
              <a:t>Voluntary: </a:t>
            </a:r>
            <a:r>
              <a:rPr lang="en-US" dirty="0"/>
              <a:t>Teams of both students and teachers who share an interest in the career focus of the academy and work together for an extended period of time. </a:t>
            </a: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762000"/>
          </a:xfrm>
        </p:spPr>
        <p:txBody>
          <a:bodyPr/>
          <a:lstStyle/>
          <a:p>
            <a:pPr>
              <a:defRPr/>
            </a:pPr>
            <a:r>
              <a:rPr lang="en-US" dirty="0" smtClean="0"/>
              <a:t>Career academy</a:t>
            </a:r>
            <a:endParaRPr lang="en-US" dirty="0"/>
          </a:p>
        </p:txBody>
      </p:sp>
      <p:sp>
        <p:nvSpPr>
          <p:cNvPr id="17411" name="Content Placeholder 2"/>
          <p:cNvSpPr>
            <a:spLocks noGrp="1"/>
          </p:cNvSpPr>
          <p:nvPr>
            <p:ph idx="1"/>
          </p:nvPr>
        </p:nvSpPr>
        <p:spPr>
          <a:xfrm>
            <a:off x="293914" y="798286"/>
            <a:ext cx="8686800" cy="5907314"/>
          </a:xfrm>
        </p:spPr>
        <p:txBody>
          <a:bodyPr/>
          <a:lstStyle/>
          <a:p>
            <a:pPr lvl="0"/>
            <a:r>
              <a:rPr lang="en-US" b="1" dirty="0" smtClean="0"/>
              <a:t>Career focus:</a:t>
            </a:r>
            <a:r>
              <a:rPr lang="en-US" dirty="0" smtClean="0"/>
              <a:t> The career technical focus of an academy is determined by an analysis of the local labor market, particularly fields that are growing and healthy, offer opportunities with career mobility, and feature companies willing to support the program. CTE is kept broad, focusing on industries rather than specific jobs. Students should be introduced to all aspects of the focus industry as they investigate career possibilities of personal interest. This RFA is focused on careers in clean technology and renewable energy.</a:t>
            </a:r>
          </a:p>
        </p:txBody>
      </p:sp>
    </p:spTree>
    <p:extLst>
      <p:ext uri="{BB962C8B-B14F-4D97-AF65-F5344CB8AC3E}">
        <p14:creationId xmlns:p14="http://schemas.microsoft.com/office/powerpoint/2010/main" val="2571629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lstStyle/>
          <a:p>
            <a:pPr>
              <a:defRPr/>
            </a:pPr>
            <a:r>
              <a:rPr lang="en-US" dirty="0" smtClean="0"/>
              <a:t>Career academy</a:t>
            </a:r>
            <a:endParaRPr lang="en-US" dirty="0"/>
          </a:p>
        </p:txBody>
      </p:sp>
      <p:sp>
        <p:nvSpPr>
          <p:cNvPr id="17411" name="Content Placeholder 2"/>
          <p:cNvSpPr>
            <a:spLocks noGrp="1"/>
          </p:cNvSpPr>
          <p:nvPr>
            <p:ph idx="1"/>
          </p:nvPr>
        </p:nvSpPr>
        <p:spPr>
          <a:xfrm>
            <a:off x="304800" y="838200"/>
            <a:ext cx="8686800" cy="5867400"/>
          </a:xfrm>
        </p:spPr>
        <p:txBody>
          <a:bodyPr/>
          <a:lstStyle/>
          <a:p>
            <a:r>
              <a:rPr lang="en-US" b="1" dirty="0" smtClean="0"/>
              <a:t>Curriculum:</a:t>
            </a:r>
            <a:r>
              <a:rPr lang="en-US" dirty="0" smtClean="0"/>
              <a:t> The curriculum is focused on a career field and coordinated with related academic and career technical classes. The CTE curriculum should include a logical sequence of courses that address the career theme of the academy and prepare students for postsecondary education and beginning level employment in clean technology and renewable energy careers. The integration of an academic and career technical curriculum, aligned with the academic and CTE standards, is a key ingredient. </a:t>
            </a:r>
          </a:p>
          <a:p>
            <a:pPr marL="0" lvl="0" indent="0">
              <a:buNone/>
            </a:pPr>
            <a:r>
              <a:rPr lang="en-US" dirty="0" smtClean="0"/>
              <a:t>.</a:t>
            </a:r>
          </a:p>
        </p:txBody>
      </p:sp>
    </p:spTree>
    <p:extLst>
      <p:ext uri="{BB962C8B-B14F-4D97-AF65-F5344CB8AC3E}">
        <p14:creationId xmlns:p14="http://schemas.microsoft.com/office/powerpoint/2010/main" val="12926410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779</TotalTime>
  <Words>1270</Words>
  <Application>Microsoft Office PowerPoint</Application>
  <PresentationFormat>On-screen Show (4:3)</PresentationFormat>
  <Paragraphs>206</Paragraphs>
  <Slides>39</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Times</vt:lpstr>
      <vt:lpstr>Osaka</vt:lpstr>
      <vt:lpstr>Arial</vt:lpstr>
      <vt:lpstr>Franklin Gothic Medium</vt:lpstr>
      <vt:lpstr>Franklin Gothic Book</vt:lpstr>
      <vt:lpstr>Wingdings 2</vt:lpstr>
      <vt:lpstr>MS Pゴシック</vt:lpstr>
      <vt:lpstr>Wingdings</vt:lpstr>
      <vt:lpstr>ＭＳ Ｐゴシック</vt:lpstr>
      <vt:lpstr>Times New Roman</vt:lpstr>
      <vt:lpstr>Trek</vt:lpstr>
      <vt:lpstr>HELP from ABOVE</vt:lpstr>
      <vt:lpstr>What does it all mean?</vt:lpstr>
      <vt:lpstr>PowerPoint Presentation</vt:lpstr>
      <vt:lpstr>Industry Sectors &amp; Pathways</vt:lpstr>
      <vt:lpstr>Career pathway</vt:lpstr>
      <vt:lpstr>CTE #2 CAREER ACADEMY MODEL</vt:lpstr>
      <vt:lpstr>Career academy</vt:lpstr>
      <vt:lpstr>Career academy</vt:lpstr>
      <vt:lpstr>Career academy</vt:lpstr>
      <vt:lpstr>Career academy</vt:lpstr>
      <vt:lpstr>Career academy</vt:lpstr>
      <vt:lpstr>Career academy</vt:lpstr>
      <vt:lpstr>Career academy</vt:lpstr>
      <vt:lpstr>Career academy</vt:lpstr>
      <vt:lpstr>Career academy</vt:lpstr>
      <vt:lpstr>Career academy</vt:lpstr>
      <vt:lpstr>Career academy</vt:lpstr>
      <vt:lpstr>Issues….</vt:lpstr>
      <vt:lpstr>Your priorities</vt:lpstr>
      <vt:lpstr>issues</vt:lpstr>
      <vt:lpstr>Where do I start?</vt:lpstr>
      <vt:lpstr>Make the case  educate</vt:lpstr>
      <vt:lpstr>PowerPoint Presentation</vt:lpstr>
      <vt:lpstr>Making the case</vt:lpstr>
      <vt:lpstr>Making the case</vt:lpstr>
      <vt:lpstr>Making the case</vt:lpstr>
      <vt:lpstr>Making the case</vt:lpstr>
      <vt:lpstr>Making the case</vt:lpstr>
      <vt:lpstr>Be prepared.  Arm yourself</vt:lpstr>
      <vt:lpstr>integrate</vt:lpstr>
      <vt:lpstr>PowerPoint Presentation</vt:lpstr>
      <vt:lpstr>Support  sustainability</vt:lpstr>
      <vt:lpstr>Support buy-in</vt:lpstr>
      <vt:lpstr>Support Throughout School</vt:lpstr>
      <vt:lpstr>Support Outside of School</vt:lpstr>
      <vt:lpstr>And…</vt:lpstr>
      <vt:lpstr>PowerPoint Presentation</vt:lpstr>
      <vt:lpstr>CPAs create</vt:lpstr>
      <vt:lpstr>NREd Consulting, LLC</vt:lpstr>
    </vt:vector>
  </TitlesOfParts>
  <Company>Los Angeles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dc:creator>
  <cp:lastModifiedBy>Microsoft</cp:lastModifiedBy>
  <cp:revision>114</cp:revision>
  <cp:lastPrinted>2013-03-07T18:36:38Z</cp:lastPrinted>
  <dcterms:modified xsi:type="dcterms:W3CDTF">2013-03-11T06:42:29Z</dcterms:modified>
</cp:coreProperties>
</file>